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62" r:id="rId3"/>
    <p:sldId id="263" r:id="rId4"/>
    <p:sldId id="264" r:id="rId5"/>
    <p:sldId id="265" r:id="rId6"/>
    <p:sldId id="259" r:id="rId7"/>
    <p:sldId id="266" r:id="rId8"/>
    <p:sldId id="267" r:id="rId9"/>
    <p:sldId id="268" r:id="rId10"/>
    <p:sldId id="269" r:id="rId11"/>
    <p:sldId id="271" r:id="rId12"/>
    <p:sldId id="272" r:id="rId13"/>
    <p:sldId id="273" r:id="rId14"/>
    <p:sldId id="27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-547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0EBC55-5864-427B-84CF-6441AA82B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745" y="1205037"/>
            <a:ext cx="7744993" cy="2541336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EB52BDB-18E0-4991-A6F2-7AD542015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745" y="3949332"/>
            <a:ext cx="7744993" cy="2006735"/>
          </a:xfrm>
        </p:spPr>
        <p:txBody>
          <a:bodyPr>
            <a:normAutofit/>
          </a:bodyPr>
          <a:lstStyle>
            <a:lvl1pPr marL="0" indent="0" algn="l">
              <a:buNone/>
              <a:defRPr sz="20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7F0ABC6-907E-47DE-8E40-61F2DD1B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8AB158-6097-43A1-90B6-406F9367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A2EE077-FF20-4DD9-92B5-EE1C4D615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0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7071ABCB-C306-49F0-8D5D-0B890583C1CE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24A67F94-2250-4B3A-8424-1BC0A0BCB3FF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5FB942D8-95BE-4CFD-BFCC-26209EC192CE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9DF6499A-D398-4CBC-AA22-4277539430FC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0D91493C-6480-4A3F-8836-1727CBA3C849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46BFEE-D3D9-4B18-BA88-49F7C7D2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186" y="959587"/>
            <a:ext cx="9076329" cy="10642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DEA5BD3-1A63-4F94-ADFA-5CA2A414D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148186" y="2248257"/>
            <a:ext cx="9076329" cy="365015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21888E-6FA1-446E-A77C-7D26923F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33313F-58CA-4397-A3B4-71B068D1E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CC6AB3-89E2-4B6A-A5F3-3FB781C1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53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87BC2869-B8E0-44C7-801E-BA0C2C1B5E82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BA7CEB8F-94FA-4A87-AA80-066173AA5C5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74F9817E-A26F-4D7B-82A1-FA647EE4C86F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0E734839-B51C-4112-A4D8-DDFCB7F84A6F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51DFF651-C17F-4B2C-A962-32FA4958BCFA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E9B263D-CDF8-431B-A5D1-9687649138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31030" y="866253"/>
            <a:ext cx="2222769" cy="531071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FB6B9BE-E660-4F3A-ABA1-86667DC13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6253"/>
            <a:ext cx="8164286" cy="531071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A082700-F509-4302-AE0E-6CC56401A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303BD63-5B0C-4FB3-8434-8EA1A84F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1F3E9EB-019B-4F03-8147-D6CBA6B1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94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131C13-CF9D-4E82-A5B4-91008DCD2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C06FD2-89E8-4415-ADF7-22F4A4C25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0CBBFF-8889-497F-B4CA-A031E8DD3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DE78DAF-985B-4BB4-ADA9-02EA979F1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A10DBC-42B5-46AB-B36A-B39128E6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94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A1B6E7-01C8-4375-B7C7-596CD1199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83229"/>
            <a:ext cx="8214179" cy="330313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C441675-8F3E-47CC-9573-D853C506D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295900"/>
            <a:ext cx="8214179" cy="7937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419F49-690E-49EC-BD41-75A18C9E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BC9E70-1401-468E-97DE-4255CA222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ABE14C-9127-4582-A006-2AEA93AF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18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234DF9-FA60-4E7B-BDE8-C0F9AFE6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E7F1133-890E-4E96-AEDD-0F921E26F5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6745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14763B4-4987-4303-9640-54B67DD75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7174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C94AAD8-D444-410E-98EC-47076908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072F01E-6867-4604-8B58-F65BCC82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2543D87-0EC8-43C7-9D1B-46DB5212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82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2605AE-70FD-4CEE-BDFB-D5C0A3D35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5" y="960120"/>
            <a:ext cx="9196928" cy="10607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F9091E2-4532-4D16-827E-4DB0688F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7153" y="2062842"/>
            <a:ext cx="4445899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52B53BE-9EDA-4D07-A042-0D101FAB9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6745" y="2882837"/>
            <a:ext cx="4446642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1DFDFC1-7510-4F8E-A831-ABA33D977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25280" y="2062842"/>
            <a:ext cx="4467794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12A42F0-9A48-4946-8BA8-394CBF01A0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24868" y="2882837"/>
            <a:ext cx="4468541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00FC563-D319-494F-AA63-0BDF1D25E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D42F4FE-433A-42F6-8A73-AD843352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D575352-FC7F-4BA8-940F-2F920C28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06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7B3FB5-4B13-4412-9F42-62450D6A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0C87ECA-0E5D-4DD2-B664-DF351875F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4E2406B-A925-466A-AF79-D0A4E0EA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861B050-D381-4E1A-88DD-361F0EE9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52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C8BF592-6A15-4999-ACFA-A535A113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819EFC1-AD45-4610-8FC6-2058F55E4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13DF506-CFF9-4BD2-8D76-337792779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92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E77674-EAFF-4CAE-A685-8AEA617D0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94014"/>
            <a:ext cx="3932237" cy="14369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DB3A185-E15D-46FD-A4FB-709A8B5D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94014"/>
            <a:ext cx="6172200" cy="47670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14086F7-5F48-40D6-B4E3-1347EA21B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2"/>
            <a:ext cx="3932237" cy="32509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EF4FC41-0A32-438D-9A47-F932AB49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2F0F85D-CB6B-48E8-B56F-81472CE9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B6E120E-E239-4B93-AC67-210D23BD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99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61F02C-5A08-45D4-AFE1-8EF0E6DEC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65120"/>
            <a:ext cx="3932237" cy="146580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22EF863-20E6-4CF9-A179-0A2A52E5F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CECFB1A-5B7E-45DA-9713-0CD8E3121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4"/>
            <a:ext cx="3932237" cy="32509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6EFD67F-901E-4423-A48F-41F00ECA5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7B04982-0749-4F34-A4DB-DDC12BD4B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7B38447-AEAF-40D9-B3D3-94404C144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9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D206359A-F1E3-49EE-BBC2-40888C4A3628}"/>
              </a:ext>
            </a:extLst>
          </p:cNvPr>
          <p:cNvGrpSpPr/>
          <p:nvPr/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CED90C42-6A0F-48E8-BF96-7D3E2A395EC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5DA0863A-55F7-4EB0-9451-F3EE4D65DBDB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5FE7CFE2-40F6-44B2-8AAD-0C384EEFCF7E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9F0D6A17-AA80-4608-8660-8D1587A17704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E11B74D-DF90-4993-88AE-4D05C91F2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4" y="959587"/>
            <a:ext cx="9076329" cy="1064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79B3DE9-A495-4E75-819D-E0B2E5505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6744" y="2248257"/>
            <a:ext cx="9076329" cy="365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2430AC-DB07-423B-A52A-0065639AF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66975" y="6356350"/>
            <a:ext cx="2960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11008460-8B2F-4AAA-A4E2-10730069204C}" type="datetimeFigureOut">
              <a:rPr lang="en-US" smtClean="0"/>
              <a:pPr/>
              <a:t>3/18/2022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85FAFC9-FA18-4C55-8C92-B17603CAE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6745" y="501128"/>
            <a:ext cx="33113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D5A493-61FB-4764-90B6-8CC218A78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9498" y="6356350"/>
            <a:ext cx="515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0946259B-8396-46CD-AD42-FDEDA89DA2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6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150000"/>
        <a:buFont typeface="Goudy Old Style" panose="02020502050305020303" pitchFamily="18" charset="0"/>
        <a:buChar char="∙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kipmu.ru/pustynya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aktoved.ru/%d1%84%d0%b0%d0%ba%d1%82%d1%8b-%d0%be-%d1%8e%d0%b6%d0%bd%d0%be%d0%b9-%d0%b0%d0%bc%d0%b5%d1%80%d0%b8%d0%ba%d0%b5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aktoved.ru/%d1%84%d0%b0%d0%ba%d1%82%d1%8b-%d0%be-%d0%bf%d0%be%d1%87%d0%b2%d0%b5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="" xmlns:a16="http://schemas.microsoft.com/office/drawing/2014/main" id="{42195A83-AA4F-FE4B-AFEA-5A5576C391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B34FBBDA-1DA0-4640-B4DB-B36C39FC94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45"/>
          <a:stretch/>
        </p:blipFill>
        <p:spPr bwMode="auto">
          <a:xfrm>
            <a:off x="21" y="-983"/>
            <a:ext cx="1219197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37" name="Freeform: Shape 136">
            <a:extLst>
              <a:ext uri="{FF2B5EF4-FFF2-40B4-BE49-F238E27FC236}">
                <a16:creationId xmlns="" xmlns:a16="http://schemas.microsoft.com/office/drawing/2014/main" id="{4AF0997A-7C0F-4AD2-BA90-5FE341A177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157594" y="805231"/>
            <a:ext cx="3876811" cy="5245563"/>
          </a:xfrm>
          <a:custGeom>
            <a:avLst/>
            <a:gdLst>
              <a:gd name="connsiteX0" fmla="*/ 1941583 w 3876811"/>
              <a:gd name="connsiteY0" fmla="*/ 0 h 5245563"/>
              <a:gd name="connsiteX1" fmla="*/ 2111641 w 3876811"/>
              <a:gd name="connsiteY1" fmla="*/ 149097 h 5245563"/>
              <a:gd name="connsiteX2" fmla="*/ 3370493 w 3876811"/>
              <a:gd name="connsiteY2" fmla="*/ 774451 h 5245563"/>
              <a:gd name="connsiteX3" fmla="*/ 3876811 w 3876811"/>
              <a:gd name="connsiteY3" fmla="*/ 1854684 h 5245563"/>
              <a:gd name="connsiteX4" fmla="*/ 3876811 w 3876811"/>
              <a:gd name="connsiteY4" fmla="*/ 2019920 h 5245563"/>
              <a:gd name="connsiteX5" fmla="*/ 3876811 w 3876811"/>
              <a:gd name="connsiteY5" fmla="*/ 2491569 h 5245563"/>
              <a:gd name="connsiteX6" fmla="*/ 3876811 w 3876811"/>
              <a:gd name="connsiteY6" fmla="*/ 2753995 h 5245563"/>
              <a:gd name="connsiteX7" fmla="*/ 3876811 w 3876811"/>
              <a:gd name="connsiteY7" fmla="*/ 3115353 h 5245563"/>
              <a:gd name="connsiteX8" fmla="*/ 3876811 w 3876811"/>
              <a:gd name="connsiteY8" fmla="*/ 3390879 h 5245563"/>
              <a:gd name="connsiteX9" fmla="*/ 3370493 w 3876811"/>
              <a:gd name="connsiteY9" fmla="*/ 4471114 h 5245563"/>
              <a:gd name="connsiteX10" fmla="*/ 2111639 w 3876811"/>
              <a:gd name="connsiteY10" fmla="*/ 5096465 h 5245563"/>
              <a:gd name="connsiteX11" fmla="*/ 1935228 w 3876811"/>
              <a:gd name="connsiteY11" fmla="*/ 5245563 h 5245563"/>
              <a:gd name="connsiteX12" fmla="*/ 1765171 w 3876811"/>
              <a:gd name="connsiteY12" fmla="*/ 5096465 h 5245563"/>
              <a:gd name="connsiteX13" fmla="*/ 506317 w 3876811"/>
              <a:gd name="connsiteY13" fmla="*/ 4471114 h 5245563"/>
              <a:gd name="connsiteX14" fmla="*/ 0 w 3876811"/>
              <a:gd name="connsiteY14" fmla="*/ 3390879 h 5245563"/>
              <a:gd name="connsiteX15" fmla="*/ 0 w 3876811"/>
              <a:gd name="connsiteY15" fmla="*/ 3115353 h 5245563"/>
              <a:gd name="connsiteX16" fmla="*/ 0 w 3876811"/>
              <a:gd name="connsiteY16" fmla="*/ 2753995 h 5245563"/>
              <a:gd name="connsiteX17" fmla="*/ 0 w 3876811"/>
              <a:gd name="connsiteY17" fmla="*/ 2491569 h 5245563"/>
              <a:gd name="connsiteX18" fmla="*/ 0 w 3876811"/>
              <a:gd name="connsiteY18" fmla="*/ 2019920 h 5245563"/>
              <a:gd name="connsiteX19" fmla="*/ 0 w 3876811"/>
              <a:gd name="connsiteY19" fmla="*/ 1854684 h 5245563"/>
              <a:gd name="connsiteX20" fmla="*/ 506318 w 3876811"/>
              <a:gd name="connsiteY20" fmla="*/ 774451 h 5245563"/>
              <a:gd name="connsiteX21" fmla="*/ 1765173 w 3876811"/>
              <a:gd name="connsiteY21" fmla="*/ 149097 h 524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76811" h="5245563">
                <a:moveTo>
                  <a:pt x="1941583" y="0"/>
                </a:moveTo>
                <a:lnTo>
                  <a:pt x="2111641" y="149097"/>
                </a:lnTo>
                <a:cubicBezTo>
                  <a:pt x="2533315" y="474958"/>
                  <a:pt x="3008487" y="564716"/>
                  <a:pt x="3370493" y="774451"/>
                </a:cubicBezTo>
                <a:cubicBezTo>
                  <a:pt x="3718590" y="1017851"/>
                  <a:pt x="3876811" y="1296993"/>
                  <a:pt x="3876811" y="1854684"/>
                </a:cubicBezTo>
                <a:lnTo>
                  <a:pt x="3876811" y="2019920"/>
                </a:lnTo>
                <a:lnTo>
                  <a:pt x="3876811" y="2491569"/>
                </a:lnTo>
                <a:lnTo>
                  <a:pt x="3876811" y="2753995"/>
                </a:lnTo>
                <a:lnTo>
                  <a:pt x="3876811" y="3115353"/>
                </a:lnTo>
                <a:lnTo>
                  <a:pt x="3876811" y="3390879"/>
                </a:lnTo>
                <a:cubicBezTo>
                  <a:pt x="3876811" y="3948571"/>
                  <a:pt x="3718588" y="4227713"/>
                  <a:pt x="3370493" y="4471114"/>
                </a:cubicBezTo>
                <a:cubicBezTo>
                  <a:pt x="3008484" y="4680847"/>
                  <a:pt x="2533312" y="4770605"/>
                  <a:pt x="2111639" y="5096465"/>
                </a:cubicBezTo>
                <a:lnTo>
                  <a:pt x="1935228" y="5245563"/>
                </a:lnTo>
                <a:lnTo>
                  <a:pt x="1765171" y="5096465"/>
                </a:lnTo>
                <a:cubicBezTo>
                  <a:pt x="1343496" y="4770605"/>
                  <a:pt x="868325" y="4680847"/>
                  <a:pt x="506317" y="4471114"/>
                </a:cubicBezTo>
                <a:cubicBezTo>
                  <a:pt x="158223" y="4227713"/>
                  <a:pt x="0" y="3948571"/>
                  <a:pt x="0" y="3390879"/>
                </a:cubicBezTo>
                <a:lnTo>
                  <a:pt x="0" y="3115353"/>
                </a:lnTo>
                <a:lnTo>
                  <a:pt x="0" y="2753995"/>
                </a:lnTo>
                <a:lnTo>
                  <a:pt x="0" y="2491569"/>
                </a:lnTo>
                <a:lnTo>
                  <a:pt x="0" y="2019920"/>
                </a:lnTo>
                <a:lnTo>
                  <a:pt x="0" y="1854684"/>
                </a:lnTo>
                <a:cubicBezTo>
                  <a:pt x="0" y="1296993"/>
                  <a:pt x="158224" y="1017851"/>
                  <a:pt x="506318" y="774451"/>
                </a:cubicBezTo>
                <a:cubicBezTo>
                  <a:pt x="868327" y="564716"/>
                  <a:pt x="1343498" y="474958"/>
                  <a:pt x="1765173" y="149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8C1DB4-F6E3-4A8E-BBDC-3142E0B809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8826" y="3168713"/>
            <a:ext cx="3945579" cy="800082"/>
          </a:xfrm>
        </p:spPr>
        <p:txBody>
          <a:bodyPr anchor="b">
            <a:noAutofit/>
          </a:bodyPr>
          <a:lstStyle/>
          <a:p>
            <a:pPr algn="ctr"/>
            <a:r>
              <a:rPr lang="ru-RU" sz="4800" b="1" i="1" dirty="0" smtClean="0">
                <a:latin typeface="Monotype Corsiva" pitchFamily="66" charset="0"/>
              </a:rPr>
              <a:t>ПУСТЫНЯ</a:t>
            </a:r>
            <a:endParaRPr lang="ru-RU" sz="4800" b="1" i="1" dirty="0">
              <a:latin typeface="Monotype Corsiva" pitchFamily="66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5D27119-C6F9-4AD0-8141-0F56AF4365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2513" y="4196605"/>
            <a:ext cx="2906973" cy="948601"/>
          </a:xfrm>
        </p:spPr>
        <p:txBody>
          <a:bodyPr anchor="t"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139" name="Freeform: Shape 138">
            <a:extLst>
              <a:ext uri="{FF2B5EF4-FFF2-40B4-BE49-F238E27FC236}">
                <a16:creationId xmlns="" xmlns:a16="http://schemas.microsoft.com/office/drawing/2014/main" id="{72E67446-732B-4F72-8560-6FABB6CB25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088826" y="720724"/>
            <a:ext cx="4014345" cy="5414576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noFill/>
          <a:ln w="25400" cap="rnd"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0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D206359A-F1E3-49EE-BBC2-40888C4A36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ED90C42-6A0F-48E8-BF96-7D3E2A395E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5DA0863A-55F7-4EB0-9451-F3EE4D65DB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5FE7CFE2-40F6-44B2-8AAD-0C384EEFCF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F0D6A17-AA80-4608-8660-8D1587A177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15" name="Rectangle 14">
            <a:extLst>
              <a:ext uri="{FF2B5EF4-FFF2-40B4-BE49-F238E27FC236}">
                <a16:creationId xmlns="" xmlns:a16="http://schemas.microsoft.com/office/drawing/2014/main" id="{4958DF84-F5C6-794F-8945-485D6C1075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="" xmlns:a16="http://schemas.microsoft.com/office/drawing/2014/main" id="{4AF0997A-7C0F-4AD2-BA90-5FE341A177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205594" y="805231"/>
            <a:ext cx="3876811" cy="5245563"/>
          </a:xfrm>
          <a:custGeom>
            <a:avLst/>
            <a:gdLst>
              <a:gd name="connsiteX0" fmla="*/ 1941583 w 3876811"/>
              <a:gd name="connsiteY0" fmla="*/ 0 h 5245563"/>
              <a:gd name="connsiteX1" fmla="*/ 2111641 w 3876811"/>
              <a:gd name="connsiteY1" fmla="*/ 149097 h 5245563"/>
              <a:gd name="connsiteX2" fmla="*/ 3370493 w 3876811"/>
              <a:gd name="connsiteY2" fmla="*/ 774451 h 5245563"/>
              <a:gd name="connsiteX3" fmla="*/ 3876811 w 3876811"/>
              <a:gd name="connsiteY3" fmla="*/ 1854684 h 5245563"/>
              <a:gd name="connsiteX4" fmla="*/ 3876811 w 3876811"/>
              <a:gd name="connsiteY4" fmla="*/ 2019920 h 5245563"/>
              <a:gd name="connsiteX5" fmla="*/ 3876811 w 3876811"/>
              <a:gd name="connsiteY5" fmla="*/ 2491569 h 5245563"/>
              <a:gd name="connsiteX6" fmla="*/ 3876811 w 3876811"/>
              <a:gd name="connsiteY6" fmla="*/ 2753995 h 5245563"/>
              <a:gd name="connsiteX7" fmla="*/ 3876811 w 3876811"/>
              <a:gd name="connsiteY7" fmla="*/ 3115353 h 5245563"/>
              <a:gd name="connsiteX8" fmla="*/ 3876811 w 3876811"/>
              <a:gd name="connsiteY8" fmla="*/ 3390879 h 5245563"/>
              <a:gd name="connsiteX9" fmla="*/ 3370493 w 3876811"/>
              <a:gd name="connsiteY9" fmla="*/ 4471114 h 5245563"/>
              <a:gd name="connsiteX10" fmla="*/ 2111639 w 3876811"/>
              <a:gd name="connsiteY10" fmla="*/ 5096465 h 5245563"/>
              <a:gd name="connsiteX11" fmla="*/ 1935228 w 3876811"/>
              <a:gd name="connsiteY11" fmla="*/ 5245563 h 5245563"/>
              <a:gd name="connsiteX12" fmla="*/ 1765171 w 3876811"/>
              <a:gd name="connsiteY12" fmla="*/ 5096465 h 5245563"/>
              <a:gd name="connsiteX13" fmla="*/ 506317 w 3876811"/>
              <a:gd name="connsiteY13" fmla="*/ 4471114 h 5245563"/>
              <a:gd name="connsiteX14" fmla="*/ 0 w 3876811"/>
              <a:gd name="connsiteY14" fmla="*/ 3390879 h 5245563"/>
              <a:gd name="connsiteX15" fmla="*/ 0 w 3876811"/>
              <a:gd name="connsiteY15" fmla="*/ 3115353 h 5245563"/>
              <a:gd name="connsiteX16" fmla="*/ 0 w 3876811"/>
              <a:gd name="connsiteY16" fmla="*/ 2753995 h 5245563"/>
              <a:gd name="connsiteX17" fmla="*/ 0 w 3876811"/>
              <a:gd name="connsiteY17" fmla="*/ 2491569 h 5245563"/>
              <a:gd name="connsiteX18" fmla="*/ 0 w 3876811"/>
              <a:gd name="connsiteY18" fmla="*/ 2019920 h 5245563"/>
              <a:gd name="connsiteX19" fmla="*/ 0 w 3876811"/>
              <a:gd name="connsiteY19" fmla="*/ 1854684 h 5245563"/>
              <a:gd name="connsiteX20" fmla="*/ 506318 w 3876811"/>
              <a:gd name="connsiteY20" fmla="*/ 774451 h 5245563"/>
              <a:gd name="connsiteX21" fmla="*/ 1765173 w 3876811"/>
              <a:gd name="connsiteY21" fmla="*/ 149097 h 524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76811" h="5245563">
                <a:moveTo>
                  <a:pt x="1941583" y="0"/>
                </a:moveTo>
                <a:lnTo>
                  <a:pt x="2111641" y="149097"/>
                </a:lnTo>
                <a:cubicBezTo>
                  <a:pt x="2533315" y="474958"/>
                  <a:pt x="3008487" y="564716"/>
                  <a:pt x="3370493" y="774451"/>
                </a:cubicBezTo>
                <a:cubicBezTo>
                  <a:pt x="3718590" y="1017851"/>
                  <a:pt x="3876811" y="1296993"/>
                  <a:pt x="3876811" y="1854684"/>
                </a:cubicBezTo>
                <a:lnTo>
                  <a:pt x="3876811" y="2019920"/>
                </a:lnTo>
                <a:lnTo>
                  <a:pt x="3876811" y="2491569"/>
                </a:lnTo>
                <a:lnTo>
                  <a:pt x="3876811" y="2753995"/>
                </a:lnTo>
                <a:lnTo>
                  <a:pt x="3876811" y="3115353"/>
                </a:lnTo>
                <a:lnTo>
                  <a:pt x="3876811" y="3390879"/>
                </a:lnTo>
                <a:cubicBezTo>
                  <a:pt x="3876811" y="3948571"/>
                  <a:pt x="3718588" y="4227713"/>
                  <a:pt x="3370493" y="4471114"/>
                </a:cubicBezTo>
                <a:cubicBezTo>
                  <a:pt x="3008484" y="4680847"/>
                  <a:pt x="2533312" y="4770605"/>
                  <a:pt x="2111639" y="5096465"/>
                </a:cubicBezTo>
                <a:lnTo>
                  <a:pt x="1935228" y="5245563"/>
                </a:lnTo>
                <a:lnTo>
                  <a:pt x="1765171" y="5096465"/>
                </a:lnTo>
                <a:cubicBezTo>
                  <a:pt x="1343496" y="4770605"/>
                  <a:pt x="868325" y="4680847"/>
                  <a:pt x="506317" y="4471114"/>
                </a:cubicBezTo>
                <a:cubicBezTo>
                  <a:pt x="158223" y="4227713"/>
                  <a:pt x="0" y="3948571"/>
                  <a:pt x="0" y="3390879"/>
                </a:cubicBezTo>
                <a:lnTo>
                  <a:pt x="0" y="3115353"/>
                </a:lnTo>
                <a:lnTo>
                  <a:pt x="0" y="2753995"/>
                </a:lnTo>
                <a:lnTo>
                  <a:pt x="0" y="2491569"/>
                </a:lnTo>
                <a:lnTo>
                  <a:pt x="0" y="2019920"/>
                </a:lnTo>
                <a:lnTo>
                  <a:pt x="0" y="1854684"/>
                </a:lnTo>
                <a:cubicBezTo>
                  <a:pt x="0" y="1296993"/>
                  <a:pt x="158224" y="1017851"/>
                  <a:pt x="506318" y="774451"/>
                </a:cubicBezTo>
                <a:cubicBezTo>
                  <a:pt x="868327" y="564716"/>
                  <a:pt x="1343498" y="474958"/>
                  <a:pt x="1765173" y="149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7284B5-4350-449D-BCEB-AA60BC7D7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389" y="1826096"/>
            <a:ext cx="3149221" cy="21426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72E67446-732B-4F72-8560-6FABB6CB25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136827" y="720724"/>
            <a:ext cx="4014345" cy="5414576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noFill/>
          <a:ln w="25400" cap="rnd"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https://get.pxhere.com/photo/landscape-nature-sand-horizon-desert-dune-valley-peaceful-africa-soil-plain-footprints-dunes-background-grassland-badlands-plateau-wallpaper-morocco-marroc-habitat-sahara-wadi-soledad-steppe-landform-erg-screen-saver-natural-environment-geographical-feature-aeolian-landform-sand-tracks-ruts-11241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" y="7622"/>
            <a:ext cx="121912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4921" y="205066"/>
            <a:ext cx="105874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Monotype Corsiva" panose="03010101010201010101" pitchFamily="66" charset="0"/>
                <a:ea typeface="Times New Roman" panose="02020603050405020304" pitchFamily="18" charset="0"/>
              </a:rPr>
              <a:t>Много сотни лет служит жителям пустыни: на нём ездили верхом, тюки с разными грузами перевозили, пахали там, где влаги хватало землю напоить</a:t>
            </a:r>
            <a:r>
              <a:rPr lang="ru-RU" sz="4400" dirty="0" smtClean="0">
                <a:latin typeface="Monotype Corsiva" panose="03010101010201010101" pitchFamily="66" charset="0"/>
                <a:ea typeface="Times New Roman" panose="02020603050405020304" pitchFamily="18" charset="0"/>
              </a:rPr>
              <a:t>. Это животное называют «корабль» пустыни.</a:t>
            </a:r>
            <a:r>
              <a:rPr lang="ru-RU" sz="4400" dirty="0"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sz="4400" dirty="0"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endParaRPr lang="ru-RU" sz="4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16" y="3140773"/>
            <a:ext cx="4436198" cy="3784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10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D206359A-F1E3-49EE-BBC2-40888C4A36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ED90C42-6A0F-48E8-BF96-7D3E2A395E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5DA0863A-55F7-4EB0-9451-F3EE4D65DB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5FE7CFE2-40F6-44B2-8AAD-0C384EEFCF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F0D6A17-AA80-4608-8660-8D1587A177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15" name="Rectangle 14">
            <a:extLst>
              <a:ext uri="{FF2B5EF4-FFF2-40B4-BE49-F238E27FC236}">
                <a16:creationId xmlns="" xmlns:a16="http://schemas.microsoft.com/office/drawing/2014/main" id="{4958DF84-F5C6-794F-8945-485D6C1075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="" xmlns:a16="http://schemas.microsoft.com/office/drawing/2014/main" id="{4AF0997A-7C0F-4AD2-BA90-5FE341A177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205594" y="805231"/>
            <a:ext cx="3876811" cy="5245563"/>
          </a:xfrm>
          <a:custGeom>
            <a:avLst/>
            <a:gdLst>
              <a:gd name="connsiteX0" fmla="*/ 1941583 w 3876811"/>
              <a:gd name="connsiteY0" fmla="*/ 0 h 5245563"/>
              <a:gd name="connsiteX1" fmla="*/ 2111641 w 3876811"/>
              <a:gd name="connsiteY1" fmla="*/ 149097 h 5245563"/>
              <a:gd name="connsiteX2" fmla="*/ 3370493 w 3876811"/>
              <a:gd name="connsiteY2" fmla="*/ 774451 h 5245563"/>
              <a:gd name="connsiteX3" fmla="*/ 3876811 w 3876811"/>
              <a:gd name="connsiteY3" fmla="*/ 1854684 h 5245563"/>
              <a:gd name="connsiteX4" fmla="*/ 3876811 w 3876811"/>
              <a:gd name="connsiteY4" fmla="*/ 2019920 h 5245563"/>
              <a:gd name="connsiteX5" fmla="*/ 3876811 w 3876811"/>
              <a:gd name="connsiteY5" fmla="*/ 2491569 h 5245563"/>
              <a:gd name="connsiteX6" fmla="*/ 3876811 w 3876811"/>
              <a:gd name="connsiteY6" fmla="*/ 2753995 h 5245563"/>
              <a:gd name="connsiteX7" fmla="*/ 3876811 w 3876811"/>
              <a:gd name="connsiteY7" fmla="*/ 3115353 h 5245563"/>
              <a:gd name="connsiteX8" fmla="*/ 3876811 w 3876811"/>
              <a:gd name="connsiteY8" fmla="*/ 3390879 h 5245563"/>
              <a:gd name="connsiteX9" fmla="*/ 3370493 w 3876811"/>
              <a:gd name="connsiteY9" fmla="*/ 4471114 h 5245563"/>
              <a:gd name="connsiteX10" fmla="*/ 2111639 w 3876811"/>
              <a:gd name="connsiteY10" fmla="*/ 5096465 h 5245563"/>
              <a:gd name="connsiteX11" fmla="*/ 1935228 w 3876811"/>
              <a:gd name="connsiteY11" fmla="*/ 5245563 h 5245563"/>
              <a:gd name="connsiteX12" fmla="*/ 1765171 w 3876811"/>
              <a:gd name="connsiteY12" fmla="*/ 5096465 h 5245563"/>
              <a:gd name="connsiteX13" fmla="*/ 506317 w 3876811"/>
              <a:gd name="connsiteY13" fmla="*/ 4471114 h 5245563"/>
              <a:gd name="connsiteX14" fmla="*/ 0 w 3876811"/>
              <a:gd name="connsiteY14" fmla="*/ 3390879 h 5245563"/>
              <a:gd name="connsiteX15" fmla="*/ 0 w 3876811"/>
              <a:gd name="connsiteY15" fmla="*/ 3115353 h 5245563"/>
              <a:gd name="connsiteX16" fmla="*/ 0 w 3876811"/>
              <a:gd name="connsiteY16" fmla="*/ 2753995 h 5245563"/>
              <a:gd name="connsiteX17" fmla="*/ 0 w 3876811"/>
              <a:gd name="connsiteY17" fmla="*/ 2491569 h 5245563"/>
              <a:gd name="connsiteX18" fmla="*/ 0 w 3876811"/>
              <a:gd name="connsiteY18" fmla="*/ 2019920 h 5245563"/>
              <a:gd name="connsiteX19" fmla="*/ 0 w 3876811"/>
              <a:gd name="connsiteY19" fmla="*/ 1854684 h 5245563"/>
              <a:gd name="connsiteX20" fmla="*/ 506318 w 3876811"/>
              <a:gd name="connsiteY20" fmla="*/ 774451 h 5245563"/>
              <a:gd name="connsiteX21" fmla="*/ 1765173 w 3876811"/>
              <a:gd name="connsiteY21" fmla="*/ 149097 h 524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76811" h="5245563">
                <a:moveTo>
                  <a:pt x="1941583" y="0"/>
                </a:moveTo>
                <a:lnTo>
                  <a:pt x="2111641" y="149097"/>
                </a:lnTo>
                <a:cubicBezTo>
                  <a:pt x="2533315" y="474958"/>
                  <a:pt x="3008487" y="564716"/>
                  <a:pt x="3370493" y="774451"/>
                </a:cubicBezTo>
                <a:cubicBezTo>
                  <a:pt x="3718590" y="1017851"/>
                  <a:pt x="3876811" y="1296993"/>
                  <a:pt x="3876811" y="1854684"/>
                </a:cubicBezTo>
                <a:lnTo>
                  <a:pt x="3876811" y="2019920"/>
                </a:lnTo>
                <a:lnTo>
                  <a:pt x="3876811" y="2491569"/>
                </a:lnTo>
                <a:lnTo>
                  <a:pt x="3876811" y="2753995"/>
                </a:lnTo>
                <a:lnTo>
                  <a:pt x="3876811" y="3115353"/>
                </a:lnTo>
                <a:lnTo>
                  <a:pt x="3876811" y="3390879"/>
                </a:lnTo>
                <a:cubicBezTo>
                  <a:pt x="3876811" y="3948571"/>
                  <a:pt x="3718588" y="4227713"/>
                  <a:pt x="3370493" y="4471114"/>
                </a:cubicBezTo>
                <a:cubicBezTo>
                  <a:pt x="3008484" y="4680847"/>
                  <a:pt x="2533312" y="4770605"/>
                  <a:pt x="2111639" y="5096465"/>
                </a:cubicBezTo>
                <a:lnTo>
                  <a:pt x="1935228" y="5245563"/>
                </a:lnTo>
                <a:lnTo>
                  <a:pt x="1765171" y="5096465"/>
                </a:lnTo>
                <a:cubicBezTo>
                  <a:pt x="1343496" y="4770605"/>
                  <a:pt x="868325" y="4680847"/>
                  <a:pt x="506317" y="4471114"/>
                </a:cubicBezTo>
                <a:cubicBezTo>
                  <a:pt x="158223" y="4227713"/>
                  <a:pt x="0" y="3948571"/>
                  <a:pt x="0" y="3390879"/>
                </a:cubicBezTo>
                <a:lnTo>
                  <a:pt x="0" y="3115353"/>
                </a:lnTo>
                <a:lnTo>
                  <a:pt x="0" y="2753995"/>
                </a:lnTo>
                <a:lnTo>
                  <a:pt x="0" y="2491569"/>
                </a:lnTo>
                <a:lnTo>
                  <a:pt x="0" y="2019920"/>
                </a:lnTo>
                <a:lnTo>
                  <a:pt x="0" y="1854684"/>
                </a:lnTo>
                <a:cubicBezTo>
                  <a:pt x="0" y="1296993"/>
                  <a:pt x="158224" y="1017851"/>
                  <a:pt x="506318" y="774451"/>
                </a:cubicBezTo>
                <a:cubicBezTo>
                  <a:pt x="868327" y="564716"/>
                  <a:pt x="1343498" y="474958"/>
                  <a:pt x="1765173" y="149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7284B5-4350-449D-BCEB-AA60BC7D7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389" y="1826096"/>
            <a:ext cx="3149221" cy="21426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72E67446-732B-4F72-8560-6FABB6CB25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136827" y="720724"/>
            <a:ext cx="4014345" cy="5414576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noFill/>
          <a:ln w="25400" cap="rnd"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https://get.pxhere.com/photo/landscape-nature-sand-horizon-desert-dune-valley-peaceful-africa-soil-plain-footprints-dunes-background-grassland-badlands-plateau-wallpaper-morocco-marroc-habitat-sahara-wadi-soledad-steppe-landform-erg-screen-saver-natural-environment-geographical-feature-aeolian-landform-sand-tracks-ruts-11241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" y="-988"/>
            <a:ext cx="121912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4921" y="205066"/>
            <a:ext cx="105874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sz="4400" dirty="0"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9601" y="133599"/>
            <a:ext cx="106438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Monotype Corsiva" panose="03010101010201010101" pitchFamily="66" charset="0"/>
                <a:ea typeface="Times New Roman" panose="02020603050405020304" pitchFamily="18" charset="0"/>
              </a:rPr>
              <a:t>Корни этого растения хорошо закрепляют пески, не дают им двигаться под действием песка. Называют его «песчаным овсом».</a:t>
            </a:r>
            <a:br>
              <a:rPr lang="ru-RU" sz="4400" dirty="0"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endParaRPr lang="ru-RU" sz="4400" dirty="0"/>
          </a:p>
        </p:txBody>
      </p:sp>
      <p:pic>
        <p:nvPicPr>
          <p:cNvPr id="11266" name="Picture 2" descr="https://pro-dachnikov.com/uploads/posts/2021-11/1638046640_34-pro-dachnikov-com-p-kolosnyak-peschanii-foto-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579" y="2296770"/>
            <a:ext cx="6120143" cy="42574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79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D206359A-F1E3-49EE-BBC2-40888C4A36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ED90C42-6A0F-48E8-BF96-7D3E2A395E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5DA0863A-55F7-4EB0-9451-F3EE4D65DB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5FE7CFE2-40F6-44B2-8AAD-0C384EEFCF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F0D6A17-AA80-4608-8660-8D1587A177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15" name="Rectangle 14">
            <a:extLst>
              <a:ext uri="{FF2B5EF4-FFF2-40B4-BE49-F238E27FC236}">
                <a16:creationId xmlns="" xmlns:a16="http://schemas.microsoft.com/office/drawing/2014/main" id="{4958DF84-F5C6-794F-8945-485D6C1075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="" xmlns:a16="http://schemas.microsoft.com/office/drawing/2014/main" id="{4AF0997A-7C0F-4AD2-BA90-5FE341A177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205594" y="805231"/>
            <a:ext cx="3876811" cy="5245563"/>
          </a:xfrm>
          <a:custGeom>
            <a:avLst/>
            <a:gdLst>
              <a:gd name="connsiteX0" fmla="*/ 1941583 w 3876811"/>
              <a:gd name="connsiteY0" fmla="*/ 0 h 5245563"/>
              <a:gd name="connsiteX1" fmla="*/ 2111641 w 3876811"/>
              <a:gd name="connsiteY1" fmla="*/ 149097 h 5245563"/>
              <a:gd name="connsiteX2" fmla="*/ 3370493 w 3876811"/>
              <a:gd name="connsiteY2" fmla="*/ 774451 h 5245563"/>
              <a:gd name="connsiteX3" fmla="*/ 3876811 w 3876811"/>
              <a:gd name="connsiteY3" fmla="*/ 1854684 h 5245563"/>
              <a:gd name="connsiteX4" fmla="*/ 3876811 w 3876811"/>
              <a:gd name="connsiteY4" fmla="*/ 2019920 h 5245563"/>
              <a:gd name="connsiteX5" fmla="*/ 3876811 w 3876811"/>
              <a:gd name="connsiteY5" fmla="*/ 2491569 h 5245563"/>
              <a:gd name="connsiteX6" fmla="*/ 3876811 w 3876811"/>
              <a:gd name="connsiteY6" fmla="*/ 2753995 h 5245563"/>
              <a:gd name="connsiteX7" fmla="*/ 3876811 w 3876811"/>
              <a:gd name="connsiteY7" fmla="*/ 3115353 h 5245563"/>
              <a:gd name="connsiteX8" fmla="*/ 3876811 w 3876811"/>
              <a:gd name="connsiteY8" fmla="*/ 3390879 h 5245563"/>
              <a:gd name="connsiteX9" fmla="*/ 3370493 w 3876811"/>
              <a:gd name="connsiteY9" fmla="*/ 4471114 h 5245563"/>
              <a:gd name="connsiteX10" fmla="*/ 2111639 w 3876811"/>
              <a:gd name="connsiteY10" fmla="*/ 5096465 h 5245563"/>
              <a:gd name="connsiteX11" fmla="*/ 1935228 w 3876811"/>
              <a:gd name="connsiteY11" fmla="*/ 5245563 h 5245563"/>
              <a:gd name="connsiteX12" fmla="*/ 1765171 w 3876811"/>
              <a:gd name="connsiteY12" fmla="*/ 5096465 h 5245563"/>
              <a:gd name="connsiteX13" fmla="*/ 506317 w 3876811"/>
              <a:gd name="connsiteY13" fmla="*/ 4471114 h 5245563"/>
              <a:gd name="connsiteX14" fmla="*/ 0 w 3876811"/>
              <a:gd name="connsiteY14" fmla="*/ 3390879 h 5245563"/>
              <a:gd name="connsiteX15" fmla="*/ 0 w 3876811"/>
              <a:gd name="connsiteY15" fmla="*/ 3115353 h 5245563"/>
              <a:gd name="connsiteX16" fmla="*/ 0 w 3876811"/>
              <a:gd name="connsiteY16" fmla="*/ 2753995 h 5245563"/>
              <a:gd name="connsiteX17" fmla="*/ 0 w 3876811"/>
              <a:gd name="connsiteY17" fmla="*/ 2491569 h 5245563"/>
              <a:gd name="connsiteX18" fmla="*/ 0 w 3876811"/>
              <a:gd name="connsiteY18" fmla="*/ 2019920 h 5245563"/>
              <a:gd name="connsiteX19" fmla="*/ 0 w 3876811"/>
              <a:gd name="connsiteY19" fmla="*/ 1854684 h 5245563"/>
              <a:gd name="connsiteX20" fmla="*/ 506318 w 3876811"/>
              <a:gd name="connsiteY20" fmla="*/ 774451 h 5245563"/>
              <a:gd name="connsiteX21" fmla="*/ 1765173 w 3876811"/>
              <a:gd name="connsiteY21" fmla="*/ 149097 h 524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76811" h="5245563">
                <a:moveTo>
                  <a:pt x="1941583" y="0"/>
                </a:moveTo>
                <a:lnTo>
                  <a:pt x="2111641" y="149097"/>
                </a:lnTo>
                <a:cubicBezTo>
                  <a:pt x="2533315" y="474958"/>
                  <a:pt x="3008487" y="564716"/>
                  <a:pt x="3370493" y="774451"/>
                </a:cubicBezTo>
                <a:cubicBezTo>
                  <a:pt x="3718590" y="1017851"/>
                  <a:pt x="3876811" y="1296993"/>
                  <a:pt x="3876811" y="1854684"/>
                </a:cubicBezTo>
                <a:lnTo>
                  <a:pt x="3876811" y="2019920"/>
                </a:lnTo>
                <a:lnTo>
                  <a:pt x="3876811" y="2491569"/>
                </a:lnTo>
                <a:lnTo>
                  <a:pt x="3876811" y="2753995"/>
                </a:lnTo>
                <a:lnTo>
                  <a:pt x="3876811" y="3115353"/>
                </a:lnTo>
                <a:lnTo>
                  <a:pt x="3876811" y="3390879"/>
                </a:lnTo>
                <a:cubicBezTo>
                  <a:pt x="3876811" y="3948571"/>
                  <a:pt x="3718588" y="4227713"/>
                  <a:pt x="3370493" y="4471114"/>
                </a:cubicBezTo>
                <a:cubicBezTo>
                  <a:pt x="3008484" y="4680847"/>
                  <a:pt x="2533312" y="4770605"/>
                  <a:pt x="2111639" y="5096465"/>
                </a:cubicBezTo>
                <a:lnTo>
                  <a:pt x="1935228" y="5245563"/>
                </a:lnTo>
                <a:lnTo>
                  <a:pt x="1765171" y="5096465"/>
                </a:lnTo>
                <a:cubicBezTo>
                  <a:pt x="1343496" y="4770605"/>
                  <a:pt x="868325" y="4680847"/>
                  <a:pt x="506317" y="4471114"/>
                </a:cubicBezTo>
                <a:cubicBezTo>
                  <a:pt x="158223" y="4227713"/>
                  <a:pt x="0" y="3948571"/>
                  <a:pt x="0" y="3390879"/>
                </a:cubicBezTo>
                <a:lnTo>
                  <a:pt x="0" y="3115353"/>
                </a:lnTo>
                <a:lnTo>
                  <a:pt x="0" y="2753995"/>
                </a:lnTo>
                <a:lnTo>
                  <a:pt x="0" y="2491569"/>
                </a:lnTo>
                <a:lnTo>
                  <a:pt x="0" y="2019920"/>
                </a:lnTo>
                <a:lnTo>
                  <a:pt x="0" y="1854684"/>
                </a:lnTo>
                <a:cubicBezTo>
                  <a:pt x="0" y="1296993"/>
                  <a:pt x="158224" y="1017851"/>
                  <a:pt x="506318" y="774451"/>
                </a:cubicBezTo>
                <a:cubicBezTo>
                  <a:pt x="868327" y="564716"/>
                  <a:pt x="1343498" y="474958"/>
                  <a:pt x="1765173" y="149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7284B5-4350-449D-BCEB-AA60BC7D7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389" y="1826096"/>
            <a:ext cx="3149221" cy="21426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72E67446-732B-4F72-8560-6FABB6CB25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136827" y="720724"/>
            <a:ext cx="4014345" cy="5414576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noFill/>
          <a:ln w="25400" cap="rnd"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https://get.pxhere.com/photo/landscape-nature-sand-horizon-desert-dune-valley-peaceful-africa-soil-plain-footprints-dunes-background-grassland-badlands-plateau-wallpaper-morocco-marroc-habitat-sahara-wadi-soledad-steppe-landform-erg-screen-saver-natural-environment-geographical-feature-aeolian-landform-sand-tracks-ruts-11241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" y="-988"/>
            <a:ext cx="121912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4921" y="205066"/>
            <a:ext cx="105874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sz="4400" dirty="0"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94098" y="195153"/>
            <a:ext cx="112564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400" dirty="0">
                <a:latin typeface="Monotype Corsiva" panose="03010101010201010101" pitchFamily="66" charset="0"/>
                <a:ea typeface="Times New Roman" panose="02020603050405020304" pitchFamily="18" charset="0"/>
              </a:rPr>
              <a:t>Этот </a:t>
            </a:r>
            <a:r>
              <a:rPr lang="ru-RU" sz="4400" dirty="0" smtClean="0">
                <a:latin typeface="Monotype Corsiva" panose="03010101010201010101" pitchFamily="66" charset="0"/>
                <a:ea typeface="Times New Roman" panose="02020603050405020304" pitchFamily="18" charset="0"/>
              </a:rPr>
              <a:t>грызун </a:t>
            </a:r>
            <a:r>
              <a:rPr lang="ru-RU" sz="4400" dirty="0">
                <a:latin typeface="Monotype Corsiva" panose="03010101010201010101" pitchFamily="66" charset="0"/>
                <a:ea typeface="Times New Roman" panose="02020603050405020304" pitchFamily="18" charset="0"/>
              </a:rPr>
              <a:t>– типичный обитатель пустыни, роет сложные разветвлённые норы.</a:t>
            </a:r>
            <a:endParaRPr lang="ru-RU" sz="4400" dirty="0">
              <a:latin typeface="Monotype Corsiva" panose="03010101010201010101" pitchFamily="66" charset="0"/>
              <a:ea typeface="Times New Roman" panose="02020603050405020304" pitchFamily="18" charset="0"/>
            </a:endParaRPr>
          </a:p>
        </p:txBody>
      </p:sp>
      <p:pic>
        <p:nvPicPr>
          <p:cNvPr id="12290" name="Picture 2" descr="https://www.amnh.org/var/ezflow_site/storage/images/media/amnh/images/explore/ology-images/water/what-s-the-big-idea-about-water/topic-02-pic-02-kangaroo-rat/5247446-1-eng-US/topic-02-pic-02-kangaroo-r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577" y="2296770"/>
            <a:ext cx="5632520" cy="4224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26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D206359A-F1E3-49EE-BBC2-40888C4A36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ED90C42-6A0F-48E8-BF96-7D3E2A395E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5DA0863A-55F7-4EB0-9451-F3EE4D65DB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5FE7CFE2-40F6-44B2-8AAD-0C384EEFCF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F0D6A17-AA80-4608-8660-8D1587A177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15" name="Rectangle 14">
            <a:extLst>
              <a:ext uri="{FF2B5EF4-FFF2-40B4-BE49-F238E27FC236}">
                <a16:creationId xmlns="" xmlns:a16="http://schemas.microsoft.com/office/drawing/2014/main" id="{4958DF84-F5C6-794F-8945-485D6C1075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="" xmlns:a16="http://schemas.microsoft.com/office/drawing/2014/main" id="{4AF0997A-7C0F-4AD2-BA90-5FE341A177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205594" y="805231"/>
            <a:ext cx="3876811" cy="5245563"/>
          </a:xfrm>
          <a:custGeom>
            <a:avLst/>
            <a:gdLst>
              <a:gd name="connsiteX0" fmla="*/ 1941583 w 3876811"/>
              <a:gd name="connsiteY0" fmla="*/ 0 h 5245563"/>
              <a:gd name="connsiteX1" fmla="*/ 2111641 w 3876811"/>
              <a:gd name="connsiteY1" fmla="*/ 149097 h 5245563"/>
              <a:gd name="connsiteX2" fmla="*/ 3370493 w 3876811"/>
              <a:gd name="connsiteY2" fmla="*/ 774451 h 5245563"/>
              <a:gd name="connsiteX3" fmla="*/ 3876811 w 3876811"/>
              <a:gd name="connsiteY3" fmla="*/ 1854684 h 5245563"/>
              <a:gd name="connsiteX4" fmla="*/ 3876811 w 3876811"/>
              <a:gd name="connsiteY4" fmla="*/ 2019920 h 5245563"/>
              <a:gd name="connsiteX5" fmla="*/ 3876811 w 3876811"/>
              <a:gd name="connsiteY5" fmla="*/ 2491569 h 5245563"/>
              <a:gd name="connsiteX6" fmla="*/ 3876811 w 3876811"/>
              <a:gd name="connsiteY6" fmla="*/ 2753995 h 5245563"/>
              <a:gd name="connsiteX7" fmla="*/ 3876811 w 3876811"/>
              <a:gd name="connsiteY7" fmla="*/ 3115353 h 5245563"/>
              <a:gd name="connsiteX8" fmla="*/ 3876811 w 3876811"/>
              <a:gd name="connsiteY8" fmla="*/ 3390879 h 5245563"/>
              <a:gd name="connsiteX9" fmla="*/ 3370493 w 3876811"/>
              <a:gd name="connsiteY9" fmla="*/ 4471114 h 5245563"/>
              <a:gd name="connsiteX10" fmla="*/ 2111639 w 3876811"/>
              <a:gd name="connsiteY10" fmla="*/ 5096465 h 5245563"/>
              <a:gd name="connsiteX11" fmla="*/ 1935228 w 3876811"/>
              <a:gd name="connsiteY11" fmla="*/ 5245563 h 5245563"/>
              <a:gd name="connsiteX12" fmla="*/ 1765171 w 3876811"/>
              <a:gd name="connsiteY12" fmla="*/ 5096465 h 5245563"/>
              <a:gd name="connsiteX13" fmla="*/ 506317 w 3876811"/>
              <a:gd name="connsiteY13" fmla="*/ 4471114 h 5245563"/>
              <a:gd name="connsiteX14" fmla="*/ 0 w 3876811"/>
              <a:gd name="connsiteY14" fmla="*/ 3390879 h 5245563"/>
              <a:gd name="connsiteX15" fmla="*/ 0 w 3876811"/>
              <a:gd name="connsiteY15" fmla="*/ 3115353 h 5245563"/>
              <a:gd name="connsiteX16" fmla="*/ 0 w 3876811"/>
              <a:gd name="connsiteY16" fmla="*/ 2753995 h 5245563"/>
              <a:gd name="connsiteX17" fmla="*/ 0 w 3876811"/>
              <a:gd name="connsiteY17" fmla="*/ 2491569 h 5245563"/>
              <a:gd name="connsiteX18" fmla="*/ 0 w 3876811"/>
              <a:gd name="connsiteY18" fmla="*/ 2019920 h 5245563"/>
              <a:gd name="connsiteX19" fmla="*/ 0 w 3876811"/>
              <a:gd name="connsiteY19" fmla="*/ 1854684 h 5245563"/>
              <a:gd name="connsiteX20" fmla="*/ 506318 w 3876811"/>
              <a:gd name="connsiteY20" fmla="*/ 774451 h 5245563"/>
              <a:gd name="connsiteX21" fmla="*/ 1765173 w 3876811"/>
              <a:gd name="connsiteY21" fmla="*/ 149097 h 524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76811" h="5245563">
                <a:moveTo>
                  <a:pt x="1941583" y="0"/>
                </a:moveTo>
                <a:lnTo>
                  <a:pt x="2111641" y="149097"/>
                </a:lnTo>
                <a:cubicBezTo>
                  <a:pt x="2533315" y="474958"/>
                  <a:pt x="3008487" y="564716"/>
                  <a:pt x="3370493" y="774451"/>
                </a:cubicBezTo>
                <a:cubicBezTo>
                  <a:pt x="3718590" y="1017851"/>
                  <a:pt x="3876811" y="1296993"/>
                  <a:pt x="3876811" y="1854684"/>
                </a:cubicBezTo>
                <a:lnTo>
                  <a:pt x="3876811" y="2019920"/>
                </a:lnTo>
                <a:lnTo>
                  <a:pt x="3876811" y="2491569"/>
                </a:lnTo>
                <a:lnTo>
                  <a:pt x="3876811" y="2753995"/>
                </a:lnTo>
                <a:lnTo>
                  <a:pt x="3876811" y="3115353"/>
                </a:lnTo>
                <a:lnTo>
                  <a:pt x="3876811" y="3390879"/>
                </a:lnTo>
                <a:cubicBezTo>
                  <a:pt x="3876811" y="3948571"/>
                  <a:pt x="3718588" y="4227713"/>
                  <a:pt x="3370493" y="4471114"/>
                </a:cubicBezTo>
                <a:cubicBezTo>
                  <a:pt x="3008484" y="4680847"/>
                  <a:pt x="2533312" y="4770605"/>
                  <a:pt x="2111639" y="5096465"/>
                </a:cubicBezTo>
                <a:lnTo>
                  <a:pt x="1935228" y="5245563"/>
                </a:lnTo>
                <a:lnTo>
                  <a:pt x="1765171" y="5096465"/>
                </a:lnTo>
                <a:cubicBezTo>
                  <a:pt x="1343496" y="4770605"/>
                  <a:pt x="868325" y="4680847"/>
                  <a:pt x="506317" y="4471114"/>
                </a:cubicBezTo>
                <a:cubicBezTo>
                  <a:pt x="158223" y="4227713"/>
                  <a:pt x="0" y="3948571"/>
                  <a:pt x="0" y="3390879"/>
                </a:cubicBezTo>
                <a:lnTo>
                  <a:pt x="0" y="3115353"/>
                </a:lnTo>
                <a:lnTo>
                  <a:pt x="0" y="2753995"/>
                </a:lnTo>
                <a:lnTo>
                  <a:pt x="0" y="2491569"/>
                </a:lnTo>
                <a:lnTo>
                  <a:pt x="0" y="2019920"/>
                </a:lnTo>
                <a:lnTo>
                  <a:pt x="0" y="1854684"/>
                </a:lnTo>
                <a:cubicBezTo>
                  <a:pt x="0" y="1296993"/>
                  <a:pt x="158224" y="1017851"/>
                  <a:pt x="506318" y="774451"/>
                </a:cubicBezTo>
                <a:cubicBezTo>
                  <a:pt x="868327" y="564716"/>
                  <a:pt x="1343498" y="474958"/>
                  <a:pt x="1765173" y="149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7284B5-4350-449D-BCEB-AA60BC7D7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389" y="1826096"/>
            <a:ext cx="3149221" cy="21426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72E67446-732B-4F72-8560-6FABB6CB25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136827" y="720724"/>
            <a:ext cx="4014345" cy="5414576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noFill/>
          <a:ln w="25400" cap="rnd"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https://get.pxhere.com/photo/landscape-nature-sand-horizon-desert-dune-valley-peaceful-africa-soil-plain-footprints-dunes-background-grassland-badlands-plateau-wallpaper-morocco-marroc-habitat-sahara-wadi-soledad-steppe-landform-erg-screen-saver-natural-environment-geographical-feature-aeolian-landform-sand-tracks-ruts-11241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" y="-988"/>
            <a:ext cx="121912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4921" y="205066"/>
            <a:ext cx="105874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sz="4400" dirty="0"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8153" y="210540"/>
            <a:ext cx="114038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Monotype Corsiva" panose="03010101010201010101" pitchFamily="66" charset="0"/>
                <a:ea typeface="Times New Roman" panose="02020603050405020304" pitchFamily="18" charset="0"/>
              </a:rPr>
              <a:t>Большие </a:t>
            </a:r>
            <a:r>
              <a:rPr lang="ru-RU" sz="4400" dirty="0">
                <a:latin typeface="Monotype Corsiva" panose="03010101010201010101" pitchFamily="66" charset="0"/>
                <a:ea typeface="Times New Roman" panose="02020603050405020304" pitchFamily="18" charset="0"/>
              </a:rPr>
              <a:t>уши помогают спасаться от жары</a:t>
            </a:r>
            <a:endParaRPr lang="ru-RU" sz="4400" dirty="0"/>
          </a:p>
        </p:txBody>
      </p:sp>
      <p:pic>
        <p:nvPicPr>
          <p:cNvPr id="13314" name="Picture 2" descr="https://avatars.mds.yandex.net/get-zen_doc/245342/pub_5d4c556aec575b00ad8723d1_5d4c698b06cc4600ac53b97d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491" y="1488028"/>
            <a:ext cx="6815593" cy="45469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77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D206359A-F1E3-49EE-BBC2-40888C4A36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ED90C42-6A0F-48E8-BF96-7D3E2A395E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5DA0863A-55F7-4EB0-9451-F3EE4D65DB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5FE7CFE2-40F6-44B2-8AAD-0C384EEFCF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F0D6A17-AA80-4608-8660-8D1587A177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15" name="Rectangle 14">
            <a:extLst>
              <a:ext uri="{FF2B5EF4-FFF2-40B4-BE49-F238E27FC236}">
                <a16:creationId xmlns="" xmlns:a16="http://schemas.microsoft.com/office/drawing/2014/main" id="{4958DF84-F5C6-794F-8945-485D6C1075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="" xmlns:a16="http://schemas.microsoft.com/office/drawing/2014/main" id="{4AF0997A-7C0F-4AD2-BA90-5FE341A177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205594" y="805231"/>
            <a:ext cx="3876811" cy="5245563"/>
          </a:xfrm>
          <a:custGeom>
            <a:avLst/>
            <a:gdLst>
              <a:gd name="connsiteX0" fmla="*/ 1941583 w 3876811"/>
              <a:gd name="connsiteY0" fmla="*/ 0 h 5245563"/>
              <a:gd name="connsiteX1" fmla="*/ 2111641 w 3876811"/>
              <a:gd name="connsiteY1" fmla="*/ 149097 h 5245563"/>
              <a:gd name="connsiteX2" fmla="*/ 3370493 w 3876811"/>
              <a:gd name="connsiteY2" fmla="*/ 774451 h 5245563"/>
              <a:gd name="connsiteX3" fmla="*/ 3876811 w 3876811"/>
              <a:gd name="connsiteY3" fmla="*/ 1854684 h 5245563"/>
              <a:gd name="connsiteX4" fmla="*/ 3876811 w 3876811"/>
              <a:gd name="connsiteY4" fmla="*/ 2019920 h 5245563"/>
              <a:gd name="connsiteX5" fmla="*/ 3876811 w 3876811"/>
              <a:gd name="connsiteY5" fmla="*/ 2491569 h 5245563"/>
              <a:gd name="connsiteX6" fmla="*/ 3876811 w 3876811"/>
              <a:gd name="connsiteY6" fmla="*/ 2753995 h 5245563"/>
              <a:gd name="connsiteX7" fmla="*/ 3876811 w 3876811"/>
              <a:gd name="connsiteY7" fmla="*/ 3115353 h 5245563"/>
              <a:gd name="connsiteX8" fmla="*/ 3876811 w 3876811"/>
              <a:gd name="connsiteY8" fmla="*/ 3390879 h 5245563"/>
              <a:gd name="connsiteX9" fmla="*/ 3370493 w 3876811"/>
              <a:gd name="connsiteY9" fmla="*/ 4471114 h 5245563"/>
              <a:gd name="connsiteX10" fmla="*/ 2111639 w 3876811"/>
              <a:gd name="connsiteY10" fmla="*/ 5096465 h 5245563"/>
              <a:gd name="connsiteX11" fmla="*/ 1935228 w 3876811"/>
              <a:gd name="connsiteY11" fmla="*/ 5245563 h 5245563"/>
              <a:gd name="connsiteX12" fmla="*/ 1765171 w 3876811"/>
              <a:gd name="connsiteY12" fmla="*/ 5096465 h 5245563"/>
              <a:gd name="connsiteX13" fmla="*/ 506317 w 3876811"/>
              <a:gd name="connsiteY13" fmla="*/ 4471114 h 5245563"/>
              <a:gd name="connsiteX14" fmla="*/ 0 w 3876811"/>
              <a:gd name="connsiteY14" fmla="*/ 3390879 h 5245563"/>
              <a:gd name="connsiteX15" fmla="*/ 0 w 3876811"/>
              <a:gd name="connsiteY15" fmla="*/ 3115353 h 5245563"/>
              <a:gd name="connsiteX16" fmla="*/ 0 w 3876811"/>
              <a:gd name="connsiteY16" fmla="*/ 2753995 h 5245563"/>
              <a:gd name="connsiteX17" fmla="*/ 0 w 3876811"/>
              <a:gd name="connsiteY17" fmla="*/ 2491569 h 5245563"/>
              <a:gd name="connsiteX18" fmla="*/ 0 w 3876811"/>
              <a:gd name="connsiteY18" fmla="*/ 2019920 h 5245563"/>
              <a:gd name="connsiteX19" fmla="*/ 0 w 3876811"/>
              <a:gd name="connsiteY19" fmla="*/ 1854684 h 5245563"/>
              <a:gd name="connsiteX20" fmla="*/ 506318 w 3876811"/>
              <a:gd name="connsiteY20" fmla="*/ 774451 h 5245563"/>
              <a:gd name="connsiteX21" fmla="*/ 1765173 w 3876811"/>
              <a:gd name="connsiteY21" fmla="*/ 149097 h 524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76811" h="5245563">
                <a:moveTo>
                  <a:pt x="1941583" y="0"/>
                </a:moveTo>
                <a:lnTo>
                  <a:pt x="2111641" y="149097"/>
                </a:lnTo>
                <a:cubicBezTo>
                  <a:pt x="2533315" y="474958"/>
                  <a:pt x="3008487" y="564716"/>
                  <a:pt x="3370493" y="774451"/>
                </a:cubicBezTo>
                <a:cubicBezTo>
                  <a:pt x="3718590" y="1017851"/>
                  <a:pt x="3876811" y="1296993"/>
                  <a:pt x="3876811" y="1854684"/>
                </a:cubicBezTo>
                <a:lnTo>
                  <a:pt x="3876811" y="2019920"/>
                </a:lnTo>
                <a:lnTo>
                  <a:pt x="3876811" y="2491569"/>
                </a:lnTo>
                <a:lnTo>
                  <a:pt x="3876811" y="2753995"/>
                </a:lnTo>
                <a:lnTo>
                  <a:pt x="3876811" y="3115353"/>
                </a:lnTo>
                <a:lnTo>
                  <a:pt x="3876811" y="3390879"/>
                </a:lnTo>
                <a:cubicBezTo>
                  <a:pt x="3876811" y="3948571"/>
                  <a:pt x="3718588" y="4227713"/>
                  <a:pt x="3370493" y="4471114"/>
                </a:cubicBezTo>
                <a:cubicBezTo>
                  <a:pt x="3008484" y="4680847"/>
                  <a:pt x="2533312" y="4770605"/>
                  <a:pt x="2111639" y="5096465"/>
                </a:cubicBezTo>
                <a:lnTo>
                  <a:pt x="1935228" y="5245563"/>
                </a:lnTo>
                <a:lnTo>
                  <a:pt x="1765171" y="5096465"/>
                </a:lnTo>
                <a:cubicBezTo>
                  <a:pt x="1343496" y="4770605"/>
                  <a:pt x="868325" y="4680847"/>
                  <a:pt x="506317" y="4471114"/>
                </a:cubicBezTo>
                <a:cubicBezTo>
                  <a:pt x="158223" y="4227713"/>
                  <a:pt x="0" y="3948571"/>
                  <a:pt x="0" y="3390879"/>
                </a:cubicBezTo>
                <a:lnTo>
                  <a:pt x="0" y="3115353"/>
                </a:lnTo>
                <a:lnTo>
                  <a:pt x="0" y="2753995"/>
                </a:lnTo>
                <a:lnTo>
                  <a:pt x="0" y="2491569"/>
                </a:lnTo>
                <a:lnTo>
                  <a:pt x="0" y="2019920"/>
                </a:lnTo>
                <a:lnTo>
                  <a:pt x="0" y="1854684"/>
                </a:lnTo>
                <a:cubicBezTo>
                  <a:pt x="0" y="1296993"/>
                  <a:pt x="158224" y="1017851"/>
                  <a:pt x="506318" y="774451"/>
                </a:cubicBezTo>
                <a:cubicBezTo>
                  <a:pt x="868327" y="564716"/>
                  <a:pt x="1343498" y="474958"/>
                  <a:pt x="1765173" y="149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7284B5-4350-449D-BCEB-AA60BC7D7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389" y="1826096"/>
            <a:ext cx="3149221" cy="21426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72E67446-732B-4F72-8560-6FABB6CB25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136827" y="720724"/>
            <a:ext cx="4014345" cy="5414576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noFill/>
          <a:ln w="25400" cap="rnd"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https://get.pxhere.com/photo/landscape-nature-sand-horizon-desert-dune-valley-peaceful-africa-soil-plain-footprints-dunes-background-grassland-badlands-plateau-wallpaper-morocco-marroc-habitat-sahara-wadi-soledad-steppe-landform-erg-screen-saver-natural-environment-geographical-feature-aeolian-landform-sand-tracks-ruts-11241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684" y="-100576"/>
            <a:ext cx="121912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4921" y="205066"/>
            <a:ext cx="105874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sz="4400" dirty="0"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8153" y="210540"/>
            <a:ext cx="114038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ru-RU" sz="4400" dirty="0" smtClean="0">
                <a:latin typeface="Monotype Corsiva" panose="03010101010201010101" pitchFamily="66" charset="0"/>
                <a:ea typeface="Times New Roman" panose="02020603050405020304" pitchFamily="18" charset="0"/>
              </a:rPr>
              <a:t>Пустынная </a:t>
            </a:r>
            <a:r>
              <a:rPr lang="ru-RU" sz="4400" dirty="0">
                <a:latin typeface="Monotype Corsiva" panose="03010101010201010101" pitchFamily="66" charset="0"/>
                <a:ea typeface="Times New Roman" panose="02020603050405020304" pitchFamily="18" charset="0"/>
              </a:rPr>
              <a:t>кошка</a:t>
            </a:r>
            <a:r>
              <a:rPr lang="ru-RU" sz="4400" dirty="0" smtClean="0">
                <a:latin typeface="Monotype Corsiva" panose="03010101010201010101" pitchFamily="66" charset="0"/>
                <a:ea typeface="Times New Roman" panose="02020603050405020304" pitchFamily="18" charset="0"/>
              </a:rPr>
              <a:t>.</a:t>
            </a:r>
            <a:endParaRPr lang="ru-RU" sz="4400" dirty="0"/>
          </a:p>
        </p:txBody>
      </p:sp>
      <p:pic>
        <p:nvPicPr>
          <p:cNvPr id="14338" name="Picture 2" descr="Животные-пустыни-Описания-названия-и-особенности-животных-пустыни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390" y="1457608"/>
            <a:ext cx="7358802" cy="454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90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пустыня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1582341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Пустыня — это крайне засушливая область земного шара, бедная на воду, растительность и животный мир. В этой местности отсутствуют реки, моря, озера, поэтому осадки бывают очень редко. Даже если пройдет сильный ливень, то из-за жаркой погоды влага быстро испарится. Не стоит думать, что пустыня безжизненная: там не только песок и Солнце. Если попасть туда весной, то можно даже наблюдать за зеленеющей травой, пением птиц. Но ближе к лету солнечные лучи выжигают растительность, на месте которой возникают желтые волны и барханы. Пустынные территории бывают не только песчаными, но и каменистыми, солончаковыми, глинистыми и даже снежными. Источник: </a:t>
            </a:r>
            <a:r>
              <a:rPr lang="ru-RU" dirty="0">
                <a:hlinkClick r:id="rId2"/>
              </a:rPr>
              <a:t>https://kipmu.ru/pustynya/</a:t>
            </a:r>
            <a:endParaRPr lang="ru-RU" dirty="0"/>
          </a:p>
        </p:txBody>
      </p:sp>
      <p:pic>
        <p:nvPicPr>
          <p:cNvPr id="1028" name="Picture 4" descr="https://get.pxhere.com/photo/landscape-nature-sand-horizon-desert-dune-valley-peaceful-africa-soil-plain-footprints-dunes-background-grassland-badlands-plateau-wallpaper-morocco-marroc-habitat-sahara-wadi-soledad-steppe-landform-erg-screen-saver-natural-environment-geographical-feature-aeolian-landform-sand-tracks-ruts-11241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9440"/>
            <a:ext cx="12426427" cy="864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8888" y="302359"/>
            <a:ext cx="1163370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Comic Sans MS" pitchFamily="66" charset="0"/>
              </a:rPr>
              <a:t>Пустыня — это крайне засушливая область земного шара, бедная на воду, растительность и животный мир. В этой местности отсутствуют реки, моря, озера, поэтому осадки бывают очень редко. Даже если пройдет сильный ливень, то из-за жаркой погоды влага быстро испарится. </a:t>
            </a:r>
            <a:endParaRPr lang="ru-RU" sz="4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60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get.pxhere.com/photo/landscape-nature-sand-horizon-desert-dune-valley-peaceful-africa-soil-plain-footprints-dunes-background-grassland-badlands-plateau-wallpaper-morocco-marroc-habitat-sahara-wadi-soledad-steppe-landform-erg-screen-saver-natural-environment-geographical-feature-aeolian-landform-sand-tracks-ruts-11241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20775329">
            <a:off x="1425754" y="2921169"/>
            <a:ext cx="934050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 ЗНАЕТЕ ЛИ ВЫ,ЧТО…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420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get.pxhere.com/photo/landscape-nature-sand-horizon-desert-dune-valley-peaceful-africa-soil-plain-footprints-dunes-background-grassland-badlands-plateau-wallpaper-morocco-marroc-habitat-sahara-wadi-soledad-steppe-landform-erg-screen-saver-natural-environment-geographical-feature-aeolian-landform-sand-tracks-ruts-11241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8296" y="426009"/>
            <a:ext cx="111659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spc="1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Пустыни не всегда бывают именно жаркими — есть ещё и холодные арктические.</a:t>
            </a:r>
            <a:endParaRPr lang="ru-RU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E1FCA57-37A4-407D-B843-DDD2EE1487AA}"/>
              </a:ext>
            </a:extLst>
          </p:cNvPr>
          <p:cNvSpPr txBox="1"/>
          <p:nvPr/>
        </p:nvSpPr>
        <p:spPr>
          <a:xfrm>
            <a:off x="407709" y="1951667"/>
            <a:ext cx="108950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spc="10" dirty="0">
                <a:solidFill>
                  <a:srgbClr val="222222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Самой крупной песчаной пустыней в мире является Сахара. </a:t>
            </a:r>
            <a:endParaRPr lang="ru-RU" sz="4000" b="1" dirty="0"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3034" y="3745934"/>
            <a:ext cx="1116594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spc="10" dirty="0">
                <a:solidFill>
                  <a:srgbClr val="222222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Самой сухой из всех жарких пустынь мира считается </a:t>
            </a:r>
            <a:r>
              <a:rPr lang="ru-RU" sz="4000" b="1" spc="10" dirty="0" err="1">
                <a:solidFill>
                  <a:srgbClr val="222222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Атакама</a:t>
            </a:r>
            <a:r>
              <a:rPr lang="ru-RU" sz="4000" b="1" spc="10" dirty="0">
                <a:solidFill>
                  <a:srgbClr val="222222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, расположенная в </a:t>
            </a:r>
            <a:r>
              <a:rPr lang="ru-RU" sz="4000" b="1" spc="10" dirty="0">
                <a:solidFill>
                  <a:srgbClr val="EC521E"/>
                </a:solidFill>
                <a:latin typeface="Monotype Corsiva" panose="03010101010201010101" pitchFamily="66" charset="0"/>
                <a:ea typeface="Times New Roman" panose="02020603050405020304" pitchFamily="18" charset="0"/>
                <a:hlinkClick r:id="rId3"/>
              </a:rPr>
              <a:t>Южной Америке</a:t>
            </a:r>
            <a:r>
              <a:rPr lang="ru-RU" sz="4000" b="1" spc="10" dirty="0">
                <a:solidFill>
                  <a:srgbClr val="222222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 — в некоторых её частях дождей не было ни разу за всё время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25806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get.pxhere.com/photo/landscape-nature-sand-horizon-desert-dune-valley-peaceful-africa-soil-plain-footprints-dunes-background-grassland-badlands-plateau-wallpaper-morocco-marroc-habitat-sahara-wadi-soledad-steppe-landform-erg-screen-saver-natural-environment-geographical-feature-aeolian-landform-sand-tracks-ruts-11241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79"/>
            <a:ext cx="12318754" cy="689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7709" y="745577"/>
            <a:ext cx="106827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spc="10" dirty="0">
                <a:solidFill>
                  <a:srgbClr val="222222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Самая древняя пустыня на Земле — </a:t>
            </a:r>
            <a:r>
              <a:rPr lang="ru-RU" sz="4000" b="1" spc="10" dirty="0" err="1">
                <a:solidFill>
                  <a:srgbClr val="222222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Намиб</a:t>
            </a: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2602" y="1786726"/>
            <a:ext cx="86713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spc="10" dirty="0" smtClean="0">
                <a:solidFill>
                  <a:srgbClr val="222222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Днем очень жарко, а ночью холодно</a:t>
            </a:r>
            <a:endParaRPr lang="ru-RU" sz="4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7708" y="2956080"/>
            <a:ext cx="103568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spc="10" dirty="0">
                <a:solidFill>
                  <a:srgbClr val="222222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 как пустыни имеют свойство перемещаться под воздействием ветра, с их распространением борются посредством укрепления </a:t>
            </a:r>
            <a:r>
              <a:rPr lang="ru-RU" sz="4000" b="1" spc="10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xmlns:lc="http://schemas.openxmlformats.org/drawingml/2006/lockedCanvas" val="tx"/>
                    </a:ext>
                  </a:extLst>
                </a:hlinkClick>
              </a:rPr>
              <a:t>почвы</a:t>
            </a:r>
            <a:r>
              <a:rPr lang="ru-RU" sz="4000" b="1" spc="10" dirty="0">
                <a:solidFill>
                  <a:srgbClr val="222222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2601" y="5346711"/>
            <a:ext cx="1135122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ts val="1650"/>
              </a:lnSpc>
              <a:spcBef>
                <a:spcPts val="225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sz="4000" b="1" dirty="0" smtClean="0">
              <a:solidFill>
                <a:srgbClr val="333333"/>
              </a:solidFill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1650"/>
              </a:lnSpc>
              <a:spcBef>
                <a:spcPts val="225"/>
              </a:spcBef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4000" b="1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Закопав </a:t>
            </a:r>
            <a:r>
              <a:rPr lang="ru-RU" sz="4000" b="1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жарким днём в пустыне в песок яйцо, можно </a:t>
            </a:r>
            <a:endParaRPr lang="ru-RU" sz="4000" b="1" dirty="0" smtClean="0"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1650"/>
              </a:lnSpc>
              <a:spcBef>
                <a:spcPts val="225"/>
              </a:spcBef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4000" b="1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испечь его </a:t>
            </a:r>
            <a:r>
              <a:rPr lang="ru-RU" sz="4000" b="1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минут за </a:t>
            </a:r>
            <a:r>
              <a:rPr lang="ru-RU" sz="4000" b="1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10-15</a:t>
            </a:r>
          </a:p>
          <a:p>
            <a:pPr marL="285750" lvl="0" indent="-285750">
              <a:lnSpc>
                <a:spcPts val="1650"/>
              </a:lnSpc>
              <a:spcBef>
                <a:spcPts val="225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b="1" dirty="0">
              <a:solidFill>
                <a:srgbClr val="333333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ts val="1650"/>
              </a:lnSpc>
              <a:spcBef>
                <a:spcPts val="225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b="1" dirty="0" smtClean="0">
              <a:solidFill>
                <a:srgbClr val="333333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ts val="1650"/>
              </a:lnSpc>
              <a:spcBef>
                <a:spcPts val="225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b="1" dirty="0"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8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D206359A-F1E3-49EE-BBC2-40888C4A36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ED90C42-6A0F-48E8-BF96-7D3E2A395E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5DA0863A-55F7-4EB0-9451-F3EE4D65DB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5FE7CFE2-40F6-44B2-8AAD-0C384EEFCF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F0D6A17-AA80-4608-8660-8D1587A177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15" name="Rectangle 14">
            <a:extLst>
              <a:ext uri="{FF2B5EF4-FFF2-40B4-BE49-F238E27FC236}">
                <a16:creationId xmlns="" xmlns:a16="http://schemas.microsoft.com/office/drawing/2014/main" id="{4958DF84-F5C6-794F-8945-485D6C1075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="" xmlns:a16="http://schemas.microsoft.com/office/drawing/2014/main" id="{4AF0997A-7C0F-4AD2-BA90-5FE341A177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205594" y="805231"/>
            <a:ext cx="3876811" cy="5245563"/>
          </a:xfrm>
          <a:custGeom>
            <a:avLst/>
            <a:gdLst>
              <a:gd name="connsiteX0" fmla="*/ 1941583 w 3876811"/>
              <a:gd name="connsiteY0" fmla="*/ 0 h 5245563"/>
              <a:gd name="connsiteX1" fmla="*/ 2111641 w 3876811"/>
              <a:gd name="connsiteY1" fmla="*/ 149097 h 5245563"/>
              <a:gd name="connsiteX2" fmla="*/ 3370493 w 3876811"/>
              <a:gd name="connsiteY2" fmla="*/ 774451 h 5245563"/>
              <a:gd name="connsiteX3" fmla="*/ 3876811 w 3876811"/>
              <a:gd name="connsiteY3" fmla="*/ 1854684 h 5245563"/>
              <a:gd name="connsiteX4" fmla="*/ 3876811 w 3876811"/>
              <a:gd name="connsiteY4" fmla="*/ 2019920 h 5245563"/>
              <a:gd name="connsiteX5" fmla="*/ 3876811 w 3876811"/>
              <a:gd name="connsiteY5" fmla="*/ 2491569 h 5245563"/>
              <a:gd name="connsiteX6" fmla="*/ 3876811 w 3876811"/>
              <a:gd name="connsiteY6" fmla="*/ 2753995 h 5245563"/>
              <a:gd name="connsiteX7" fmla="*/ 3876811 w 3876811"/>
              <a:gd name="connsiteY7" fmla="*/ 3115353 h 5245563"/>
              <a:gd name="connsiteX8" fmla="*/ 3876811 w 3876811"/>
              <a:gd name="connsiteY8" fmla="*/ 3390879 h 5245563"/>
              <a:gd name="connsiteX9" fmla="*/ 3370493 w 3876811"/>
              <a:gd name="connsiteY9" fmla="*/ 4471114 h 5245563"/>
              <a:gd name="connsiteX10" fmla="*/ 2111639 w 3876811"/>
              <a:gd name="connsiteY10" fmla="*/ 5096465 h 5245563"/>
              <a:gd name="connsiteX11" fmla="*/ 1935228 w 3876811"/>
              <a:gd name="connsiteY11" fmla="*/ 5245563 h 5245563"/>
              <a:gd name="connsiteX12" fmla="*/ 1765171 w 3876811"/>
              <a:gd name="connsiteY12" fmla="*/ 5096465 h 5245563"/>
              <a:gd name="connsiteX13" fmla="*/ 506317 w 3876811"/>
              <a:gd name="connsiteY13" fmla="*/ 4471114 h 5245563"/>
              <a:gd name="connsiteX14" fmla="*/ 0 w 3876811"/>
              <a:gd name="connsiteY14" fmla="*/ 3390879 h 5245563"/>
              <a:gd name="connsiteX15" fmla="*/ 0 w 3876811"/>
              <a:gd name="connsiteY15" fmla="*/ 3115353 h 5245563"/>
              <a:gd name="connsiteX16" fmla="*/ 0 w 3876811"/>
              <a:gd name="connsiteY16" fmla="*/ 2753995 h 5245563"/>
              <a:gd name="connsiteX17" fmla="*/ 0 w 3876811"/>
              <a:gd name="connsiteY17" fmla="*/ 2491569 h 5245563"/>
              <a:gd name="connsiteX18" fmla="*/ 0 w 3876811"/>
              <a:gd name="connsiteY18" fmla="*/ 2019920 h 5245563"/>
              <a:gd name="connsiteX19" fmla="*/ 0 w 3876811"/>
              <a:gd name="connsiteY19" fmla="*/ 1854684 h 5245563"/>
              <a:gd name="connsiteX20" fmla="*/ 506318 w 3876811"/>
              <a:gd name="connsiteY20" fmla="*/ 774451 h 5245563"/>
              <a:gd name="connsiteX21" fmla="*/ 1765173 w 3876811"/>
              <a:gd name="connsiteY21" fmla="*/ 149097 h 524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76811" h="5245563">
                <a:moveTo>
                  <a:pt x="1941583" y="0"/>
                </a:moveTo>
                <a:lnTo>
                  <a:pt x="2111641" y="149097"/>
                </a:lnTo>
                <a:cubicBezTo>
                  <a:pt x="2533315" y="474958"/>
                  <a:pt x="3008487" y="564716"/>
                  <a:pt x="3370493" y="774451"/>
                </a:cubicBezTo>
                <a:cubicBezTo>
                  <a:pt x="3718590" y="1017851"/>
                  <a:pt x="3876811" y="1296993"/>
                  <a:pt x="3876811" y="1854684"/>
                </a:cubicBezTo>
                <a:lnTo>
                  <a:pt x="3876811" y="2019920"/>
                </a:lnTo>
                <a:lnTo>
                  <a:pt x="3876811" y="2491569"/>
                </a:lnTo>
                <a:lnTo>
                  <a:pt x="3876811" y="2753995"/>
                </a:lnTo>
                <a:lnTo>
                  <a:pt x="3876811" y="3115353"/>
                </a:lnTo>
                <a:lnTo>
                  <a:pt x="3876811" y="3390879"/>
                </a:lnTo>
                <a:cubicBezTo>
                  <a:pt x="3876811" y="3948571"/>
                  <a:pt x="3718588" y="4227713"/>
                  <a:pt x="3370493" y="4471114"/>
                </a:cubicBezTo>
                <a:cubicBezTo>
                  <a:pt x="3008484" y="4680847"/>
                  <a:pt x="2533312" y="4770605"/>
                  <a:pt x="2111639" y="5096465"/>
                </a:cubicBezTo>
                <a:lnTo>
                  <a:pt x="1935228" y="5245563"/>
                </a:lnTo>
                <a:lnTo>
                  <a:pt x="1765171" y="5096465"/>
                </a:lnTo>
                <a:cubicBezTo>
                  <a:pt x="1343496" y="4770605"/>
                  <a:pt x="868325" y="4680847"/>
                  <a:pt x="506317" y="4471114"/>
                </a:cubicBezTo>
                <a:cubicBezTo>
                  <a:pt x="158223" y="4227713"/>
                  <a:pt x="0" y="3948571"/>
                  <a:pt x="0" y="3390879"/>
                </a:cubicBezTo>
                <a:lnTo>
                  <a:pt x="0" y="3115353"/>
                </a:lnTo>
                <a:lnTo>
                  <a:pt x="0" y="2753995"/>
                </a:lnTo>
                <a:lnTo>
                  <a:pt x="0" y="2491569"/>
                </a:lnTo>
                <a:lnTo>
                  <a:pt x="0" y="2019920"/>
                </a:lnTo>
                <a:lnTo>
                  <a:pt x="0" y="1854684"/>
                </a:lnTo>
                <a:cubicBezTo>
                  <a:pt x="0" y="1296993"/>
                  <a:pt x="158224" y="1017851"/>
                  <a:pt x="506318" y="774451"/>
                </a:cubicBezTo>
                <a:cubicBezTo>
                  <a:pt x="868327" y="564716"/>
                  <a:pt x="1343498" y="474958"/>
                  <a:pt x="1765173" y="149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7284B5-4350-449D-BCEB-AA60BC7D7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389" y="1826096"/>
            <a:ext cx="3149221" cy="21426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72E67446-732B-4F72-8560-6FABB6CB25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136827" y="720724"/>
            <a:ext cx="4014345" cy="5414576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noFill/>
          <a:ln w="25400" cap="rnd"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https://get.pxhere.com/photo/landscape-nature-sand-horizon-desert-dune-valley-peaceful-africa-soil-plain-footprints-dunes-background-grassland-badlands-plateau-wallpaper-morocco-marroc-habitat-sahara-wadi-soledad-steppe-landform-erg-screen-saver-natural-environment-geographical-feature-aeolian-landform-sand-tracks-ruts-11241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2"/>
            <a:ext cx="121912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48000" y="3105835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6000" b="1" dirty="0">
                <a:latin typeface="Monotype Corsiva" panose="03010101010201010101" pitchFamily="66" charset="0"/>
                <a:ea typeface="Times New Roman" panose="02020603050405020304" pitchFamily="18" charset="0"/>
              </a:rPr>
              <a:t>Угадай растение или животное.</a:t>
            </a:r>
            <a:r>
              <a:rPr lang="ru-RU" sz="6000" dirty="0"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sz="6000" dirty="0"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8217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D206359A-F1E3-49EE-BBC2-40888C4A36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ED90C42-6A0F-48E8-BF96-7D3E2A395E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5DA0863A-55F7-4EB0-9451-F3EE4D65DB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5FE7CFE2-40F6-44B2-8AAD-0C384EEFCF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F0D6A17-AA80-4608-8660-8D1587A177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15" name="Rectangle 14">
            <a:extLst>
              <a:ext uri="{FF2B5EF4-FFF2-40B4-BE49-F238E27FC236}">
                <a16:creationId xmlns="" xmlns:a16="http://schemas.microsoft.com/office/drawing/2014/main" id="{4958DF84-F5C6-794F-8945-485D6C1075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="" xmlns:a16="http://schemas.microsoft.com/office/drawing/2014/main" id="{4AF0997A-7C0F-4AD2-BA90-5FE341A177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205594" y="805231"/>
            <a:ext cx="3876811" cy="5245563"/>
          </a:xfrm>
          <a:custGeom>
            <a:avLst/>
            <a:gdLst>
              <a:gd name="connsiteX0" fmla="*/ 1941583 w 3876811"/>
              <a:gd name="connsiteY0" fmla="*/ 0 h 5245563"/>
              <a:gd name="connsiteX1" fmla="*/ 2111641 w 3876811"/>
              <a:gd name="connsiteY1" fmla="*/ 149097 h 5245563"/>
              <a:gd name="connsiteX2" fmla="*/ 3370493 w 3876811"/>
              <a:gd name="connsiteY2" fmla="*/ 774451 h 5245563"/>
              <a:gd name="connsiteX3" fmla="*/ 3876811 w 3876811"/>
              <a:gd name="connsiteY3" fmla="*/ 1854684 h 5245563"/>
              <a:gd name="connsiteX4" fmla="*/ 3876811 w 3876811"/>
              <a:gd name="connsiteY4" fmla="*/ 2019920 h 5245563"/>
              <a:gd name="connsiteX5" fmla="*/ 3876811 w 3876811"/>
              <a:gd name="connsiteY5" fmla="*/ 2491569 h 5245563"/>
              <a:gd name="connsiteX6" fmla="*/ 3876811 w 3876811"/>
              <a:gd name="connsiteY6" fmla="*/ 2753995 h 5245563"/>
              <a:gd name="connsiteX7" fmla="*/ 3876811 w 3876811"/>
              <a:gd name="connsiteY7" fmla="*/ 3115353 h 5245563"/>
              <a:gd name="connsiteX8" fmla="*/ 3876811 w 3876811"/>
              <a:gd name="connsiteY8" fmla="*/ 3390879 h 5245563"/>
              <a:gd name="connsiteX9" fmla="*/ 3370493 w 3876811"/>
              <a:gd name="connsiteY9" fmla="*/ 4471114 h 5245563"/>
              <a:gd name="connsiteX10" fmla="*/ 2111639 w 3876811"/>
              <a:gd name="connsiteY10" fmla="*/ 5096465 h 5245563"/>
              <a:gd name="connsiteX11" fmla="*/ 1935228 w 3876811"/>
              <a:gd name="connsiteY11" fmla="*/ 5245563 h 5245563"/>
              <a:gd name="connsiteX12" fmla="*/ 1765171 w 3876811"/>
              <a:gd name="connsiteY12" fmla="*/ 5096465 h 5245563"/>
              <a:gd name="connsiteX13" fmla="*/ 506317 w 3876811"/>
              <a:gd name="connsiteY13" fmla="*/ 4471114 h 5245563"/>
              <a:gd name="connsiteX14" fmla="*/ 0 w 3876811"/>
              <a:gd name="connsiteY14" fmla="*/ 3390879 h 5245563"/>
              <a:gd name="connsiteX15" fmla="*/ 0 w 3876811"/>
              <a:gd name="connsiteY15" fmla="*/ 3115353 h 5245563"/>
              <a:gd name="connsiteX16" fmla="*/ 0 w 3876811"/>
              <a:gd name="connsiteY16" fmla="*/ 2753995 h 5245563"/>
              <a:gd name="connsiteX17" fmla="*/ 0 w 3876811"/>
              <a:gd name="connsiteY17" fmla="*/ 2491569 h 5245563"/>
              <a:gd name="connsiteX18" fmla="*/ 0 w 3876811"/>
              <a:gd name="connsiteY18" fmla="*/ 2019920 h 5245563"/>
              <a:gd name="connsiteX19" fmla="*/ 0 w 3876811"/>
              <a:gd name="connsiteY19" fmla="*/ 1854684 h 5245563"/>
              <a:gd name="connsiteX20" fmla="*/ 506318 w 3876811"/>
              <a:gd name="connsiteY20" fmla="*/ 774451 h 5245563"/>
              <a:gd name="connsiteX21" fmla="*/ 1765173 w 3876811"/>
              <a:gd name="connsiteY21" fmla="*/ 149097 h 524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76811" h="5245563">
                <a:moveTo>
                  <a:pt x="1941583" y="0"/>
                </a:moveTo>
                <a:lnTo>
                  <a:pt x="2111641" y="149097"/>
                </a:lnTo>
                <a:cubicBezTo>
                  <a:pt x="2533315" y="474958"/>
                  <a:pt x="3008487" y="564716"/>
                  <a:pt x="3370493" y="774451"/>
                </a:cubicBezTo>
                <a:cubicBezTo>
                  <a:pt x="3718590" y="1017851"/>
                  <a:pt x="3876811" y="1296993"/>
                  <a:pt x="3876811" y="1854684"/>
                </a:cubicBezTo>
                <a:lnTo>
                  <a:pt x="3876811" y="2019920"/>
                </a:lnTo>
                <a:lnTo>
                  <a:pt x="3876811" y="2491569"/>
                </a:lnTo>
                <a:lnTo>
                  <a:pt x="3876811" y="2753995"/>
                </a:lnTo>
                <a:lnTo>
                  <a:pt x="3876811" y="3115353"/>
                </a:lnTo>
                <a:lnTo>
                  <a:pt x="3876811" y="3390879"/>
                </a:lnTo>
                <a:cubicBezTo>
                  <a:pt x="3876811" y="3948571"/>
                  <a:pt x="3718588" y="4227713"/>
                  <a:pt x="3370493" y="4471114"/>
                </a:cubicBezTo>
                <a:cubicBezTo>
                  <a:pt x="3008484" y="4680847"/>
                  <a:pt x="2533312" y="4770605"/>
                  <a:pt x="2111639" y="5096465"/>
                </a:cubicBezTo>
                <a:lnTo>
                  <a:pt x="1935228" y="5245563"/>
                </a:lnTo>
                <a:lnTo>
                  <a:pt x="1765171" y="5096465"/>
                </a:lnTo>
                <a:cubicBezTo>
                  <a:pt x="1343496" y="4770605"/>
                  <a:pt x="868325" y="4680847"/>
                  <a:pt x="506317" y="4471114"/>
                </a:cubicBezTo>
                <a:cubicBezTo>
                  <a:pt x="158223" y="4227713"/>
                  <a:pt x="0" y="3948571"/>
                  <a:pt x="0" y="3390879"/>
                </a:cubicBezTo>
                <a:lnTo>
                  <a:pt x="0" y="3115353"/>
                </a:lnTo>
                <a:lnTo>
                  <a:pt x="0" y="2753995"/>
                </a:lnTo>
                <a:lnTo>
                  <a:pt x="0" y="2491569"/>
                </a:lnTo>
                <a:lnTo>
                  <a:pt x="0" y="2019920"/>
                </a:lnTo>
                <a:lnTo>
                  <a:pt x="0" y="1854684"/>
                </a:lnTo>
                <a:cubicBezTo>
                  <a:pt x="0" y="1296993"/>
                  <a:pt x="158224" y="1017851"/>
                  <a:pt x="506318" y="774451"/>
                </a:cubicBezTo>
                <a:cubicBezTo>
                  <a:pt x="868327" y="564716"/>
                  <a:pt x="1343498" y="474958"/>
                  <a:pt x="1765173" y="149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7284B5-4350-449D-BCEB-AA60BC7D7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389" y="1826096"/>
            <a:ext cx="3149221" cy="21426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72E67446-732B-4F72-8560-6FABB6CB25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136827" y="720724"/>
            <a:ext cx="4014345" cy="5414576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noFill/>
          <a:ln w="25400" cap="rnd"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https://get.pxhere.com/photo/landscape-nature-sand-horizon-desert-dune-valley-peaceful-africa-soil-plain-footprints-dunes-background-grassland-badlands-plateau-wallpaper-morocco-marroc-habitat-sahara-wadi-soledad-steppe-landform-erg-screen-saver-natural-environment-geographical-feature-aeolian-landform-sand-tracks-ruts-11241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" y="-37645"/>
            <a:ext cx="121912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66939" y="482065"/>
            <a:ext cx="106227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Monotype Corsiva" panose="03010101010201010101" pitchFamily="66" charset="0"/>
                <a:ea typeface="Times New Roman" panose="02020603050405020304" pitchFamily="18" charset="0"/>
              </a:rPr>
              <a:t>Одно из самых известных растений пустыни, её корни проникают на глубину почти 20 м, добывая влагу. </a:t>
            </a:r>
            <a:endParaRPr lang="ru-RU" sz="40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084" y="2113008"/>
            <a:ext cx="5118148" cy="46255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87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D206359A-F1E3-49EE-BBC2-40888C4A36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ED90C42-6A0F-48E8-BF96-7D3E2A395E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5DA0863A-55F7-4EB0-9451-F3EE4D65DB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5FE7CFE2-40F6-44B2-8AAD-0C384EEFCF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F0D6A17-AA80-4608-8660-8D1587A177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15" name="Rectangle 14">
            <a:extLst>
              <a:ext uri="{FF2B5EF4-FFF2-40B4-BE49-F238E27FC236}">
                <a16:creationId xmlns="" xmlns:a16="http://schemas.microsoft.com/office/drawing/2014/main" id="{4958DF84-F5C6-794F-8945-485D6C1075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="" xmlns:a16="http://schemas.microsoft.com/office/drawing/2014/main" id="{4AF0997A-7C0F-4AD2-BA90-5FE341A177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205594" y="805231"/>
            <a:ext cx="3876811" cy="5245563"/>
          </a:xfrm>
          <a:custGeom>
            <a:avLst/>
            <a:gdLst>
              <a:gd name="connsiteX0" fmla="*/ 1941583 w 3876811"/>
              <a:gd name="connsiteY0" fmla="*/ 0 h 5245563"/>
              <a:gd name="connsiteX1" fmla="*/ 2111641 w 3876811"/>
              <a:gd name="connsiteY1" fmla="*/ 149097 h 5245563"/>
              <a:gd name="connsiteX2" fmla="*/ 3370493 w 3876811"/>
              <a:gd name="connsiteY2" fmla="*/ 774451 h 5245563"/>
              <a:gd name="connsiteX3" fmla="*/ 3876811 w 3876811"/>
              <a:gd name="connsiteY3" fmla="*/ 1854684 h 5245563"/>
              <a:gd name="connsiteX4" fmla="*/ 3876811 w 3876811"/>
              <a:gd name="connsiteY4" fmla="*/ 2019920 h 5245563"/>
              <a:gd name="connsiteX5" fmla="*/ 3876811 w 3876811"/>
              <a:gd name="connsiteY5" fmla="*/ 2491569 h 5245563"/>
              <a:gd name="connsiteX6" fmla="*/ 3876811 w 3876811"/>
              <a:gd name="connsiteY6" fmla="*/ 2753995 h 5245563"/>
              <a:gd name="connsiteX7" fmla="*/ 3876811 w 3876811"/>
              <a:gd name="connsiteY7" fmla="*/ 3115353 h 5245563"/>
              <a:gd name="connsiteX8" fmla="*/ 3876811 w 3876811"/>
              <a:gd name="connsiteY8" fmla="*/ 3390879 h 5245563"/>
              <a:gd name="connsiteX9" fmla="*/ 3370493 w 3876811"/>
              <a:gd name="connsiteY9" fmla="*/ 4471114 h 5245563"/>
              <a:gd name="connsiteX10" fmla="*/ 2111639 w 3876811"/>
              <a:gd name="connsiteY10" fmla="*/ 5096465 h 5245563"/>
              <a:gd name="connsiteX11" fmla="*/ 1935228 w 3876811"/>
              <a:gd name="connsiteY11" fmla="*/ 5245563 h 5245563"/>
              <a:gd name="connsiteX12" fmla="*/ 1765171 w 3876811"/>
              <a:gd name="connsiteY12" fmla="*/ 5096465 h 5245563"/>
              <a:gd name="connsiteX13" fmla="*/ 506317 w 3876811"/>
              <a:gd name="connsiteY13" fmla="*/ 4471114 h 5245563"/>
              <a:gd name="connsiteX14" fmla="*/ 0 w 3876811"/>
              <a:gd name="connsiteY14" fmla="*/ 3390879 h 5245563"/>
              <a:gd name="connsiteX15" fmla="*/ 0 w 3876811"/>
              <a:gd name="connsiteY15" fmla="*/ 3115353 h 5245563"/>
              <a:gd name="connsiteX16" fmla="*/ 0 w 3876811"/>
              <a:gd name="connsiteY16" fmla="*/ 2753995 h 5245563"/>
              <a:gd name="connsiteX17" fmla="*/ 0 w 3876811"/>
              <a:gd name="connsiteY17" fmla="*/ 2491569 h 5245563"/>
              <a:gd name="connsiteX18" fmla="*/ 0 w 3876811"/>
              <a:gd name="connsiteY18" fmla="*/ 2019920 h 5245563"/>
              <a:gd name="connsiteX19" fmla="*/ 0 w 3876811"/>
              <a:gd name="connsiteY19" fmla="*/ 1854684 h 5245563"/>
              <a:gd name="connsiteX20" fmla="*/ 506318 w 3876811"/>
              <a:gd name="connsiteY20" fmla="*/ 774451 h 5245563"/>
              <a:gd name="connsiteX21" fmla="*/ 1765173 w 3876811"/>
              <a:gd name="connsiteY21" fmla="*/ 149097 h 524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76811" h="5245563">
                <a:moveTo>
                  <a:pt x="1941583" y="0"/>
                </a:moveTo>
                <a:lnTo>
                  <a:pt x="2111641" y="149097"/>
                </a:lnTo>
                <a:cubicBezTo>
                  <a:pt x="2533315" y="474958"/>
                  <a:pt x="3008487" y="564716"/>
                  <a:pt x="3370493" y="774451"/>
                </a:cubicBezTo>
                <a:cubicBezTo>
                  <a:pt x="3718590" y="1017851"/>
                  <a:pt x="3876811" y="1296993"/>
                  <a:pt x="3876811" y="1854684"/>
                </a:cubicBezTo>
                <a:lnTo>
                  <a:pt x="3876811" y="2019920"/>
                </a:lnTo>
                <a:lnTo>
                  <a:pt x="3876811" y="2491569"/>
                </a:lnTo>
                <a:lnTo>
                  <a:pt x="3876811" y="2753995"/>
                </a:lnTo>
                <a:lnTo>
                  <a:pt x="3876811" y="3115353"/>
                </a:lnTo>
                <a:lnTo>
                  <a:pt x="3876811" y="3390879"/>
                </a:lnTo>
                <a:cubicBezTo>
                  <a:pt x="3876811" y="3948571"/>
                  <a:pt x="3718588" y="4227713"/>
                  <a:pt x="3370493" y="4471114"/>
                </a:cubicBezTo>
                <a:cubicBezTo>
                  <a:pt x="3008484" y="4680847"/>
                  <a:pt x="2533312" y="4770605"/>
                  <a:pt x="2111639" y="5096465"/>
                </a:cubicBezTo>
                <a:lnTo>
                  <a:pt x="1935228" y="5245563"/>
                </a:lnTo>
                <a:lnTo>
                  <a:pt x="1765171" y="5096465"/>
                </a:lnTo>
                <a:cubicBezTo>
                  <a:pt x="1343496" y="4770605"/>
                  <a:pt x="868325" y="4680847"/>
                  <a:pt x="506317" y="4471114"/>
                </a:cubicBezTo>
                <a:cubicBezTo>
                  <a:pt x="158223" y="4227713"/>
                  <a:pt x="0" y="3948571"/>
                  <a:pt x="0" y="3390879"/>
                </a:cubicBezTo>
                <a:lnTo>
                  <a:pt x="0" y="3115353"/>
                </a:lnTo>
                <a:lnTo>
                  <a:pt x="0" y="2753995"/>
                </a:lnTo>
                <a:lnTo>
                  <a:pt x="0" y="2491569"/>
                </a:lnTo>
                <a:lnTo>
                  <a:pt x="0" y="2019920"/>
                </a:lnTo>
                <a:lnTo>
                  <a:pt x="0" y="1854684"/>
                </a:lnTo>
                <a:cubicBezTo>
                  <a:pt x="0" y="1296993"/>
                  <a:pt x="158224" y="1017851"/>
                  <a:pt x="506318" y="774451"/>
                </a:cubicBezTo>
                <a:cubicBezTo>
                  <a:pt x="868327" y="564716"/>
                  <a:pt x="1343498" y="474958"/>
                  <a:pt x="1765173" y="149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7284B5-4350-449D-BCEB-AA60BC7D7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389" y="1826096"/>
            <a:ext cx="3149221" cy="21426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72E67446-732B-4F72-8560-6FABB6CB25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136827" y="720724"/>
            <a:ext cx="4014345" cy="5414576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noFill/>
          <a:ln w="25400" cap="rnd"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https://get.pxhere.com/photo/landscape-nature-sand-horizon-desert-dune-valley-peaceful-africa-soil-plain-footprints-dunes-background-grassland-badlands-plateau-wallpaper-morocco-marroc-habitat-sahara-wadi-soledad-steppe-landform-erg-screen-saver-natural-environment-geographical-feature-aeolian-landform-sand-tracks-ruts-11241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" y="-37645"/>
            <a:ext cx="121912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11793" y="470810"/>
            <a:ext cx="1055215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Monotype Corsiva" panose="03010101010201010101" pitchFamily="66" charset="0"/>
                <a:ea typeface="Times New Roman" panose="02020603050405020304" pitchFamily="18" charset="0"/>
              </a:rPr>
              <a:t>Это полутораметровая ящерица. Но шутки с ней плохи. Не зря её прозвали пустынным крокодилом .</a:t>
            </a:r>
            <a:br>
              <a:rPr lang="ru-RU" sz="4400" b="1" dirty="0"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endParaRPr lang="ru-RU" sz="4400" b="1" dirty="0"/>
          </a:p>
        </p:txBody>
      </p:sp>
      <p:pic>
        <p:nvPicPr>
          <p:cNvPr id="8194" name="Picture 2" descr="https://poster.nicefon.ru/2018_03/26/1080x610/231959268487c747a7c3a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10" y="2807235"/>
            <a:ext cx="7171844" cy="4050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52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D206359A-F1E3-49EE-BBC2-40888C4A36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ED90C42-6A0F-48E8-BF96-7D3E2A395E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5DA0863A-55F7-4EB0-9451-F3EE4D65DB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5FE7CFE2-40F6-44B2-8AAD-0C384EEFCF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F0D6A17-AA80-4608-8660-8D1587A177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15" name="Rectangle 14">
            <a:extLst>
              <a:ext uri="{FF2B5EF4-FFF2-40B4-BE49-F238E27FC236}">
                <a16:creationId xmlns="" xmlns:a16="http://schemas.microsoft.com/office/drawing/2014/main" id="{4958DF84-F5C6-794F-8945-485D6C1075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="" xmlns:a16="http://schemas.microsoft.com/office/drawing/2014/main" id="{4AF0997A-7C0F-4AD2-BA90-5FE341A177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205594" y="805231"/>
            <a:ext cx="3876811" cy="5245563"/>
          </a:xfrm>
          <a:custGeom>
            <a:avLst/>
            <a:gdLst>
              <a:gd name="connsiteX0" fmla="*/ 1941583 w 3876811"/>
              <a:gd name="connsiteY0" fmla="*/ 0 h 5245563"/>
              <a:gd name="connsiteX1" fmla="*/ 2111641 w 3876811"/>
              <a:gd name="connsiteY1" fmla="*/ 149097 h 5245563"/>
              <a:gd name="connsiteX2" fmla="*/ 3370493 w 3876811"/>
              <a:gd name="connsiteY2" fmla="*/ 774451 h 5245563"/>
              <a:gd name="connsiteX3" fmla="*/ 3876811 w 3876811"/>
              <a:gd name="connsiteY3" fmla="*/ 1854684 h 5245563"/>
              <a:gd name="connsiteX4" fmla="*/ 3876811 w 3876811"/>
              <a:gd name="connsiteY4" fmla="*/ 2019920 h 5245563"/>
              <a:gd name="connsiteX5" fmla="*/ 3876811 w 3876811"/>
              <a:gd name="connsiteY5" fmla="*/ 2491569 h 5245563"/>
              <a:gd name="connsiteX6" fmla="*/ 3876811 w 3876811"/>
              <a:gd name="connsiteY6" fmla="*/ 2753995 h 5245563"/>
              <a:gd name="connsiteX7" fmla="*/ 3876811 w 3876811"/>
              <a:gd name="connsiteY7" fmla="*/ 3115353 h 5245563"/>
              <a:gd name="connsiteX8" fmla="*/ 3876811 w 3876811"/>
              <a:gd name="connsiteY8" fmla="*/ 3390879 h 5245563"/>
              <a:gd name="connsiteX9" fmla="*/ 3370493 w 3876811"/>
              <a:gd name="connsiteY9" fmla="*/ 4471114 h 5245563"/>
              <a:gd name="connsiteX10" fmla="*/ 2111639 w 3876811"/>
              <a:gd name="connsiteY10" fmla="*/ 5096465 h 5245563"/>
              <a:gd name="connsiteX11" fmla="*/ 1935228 w 3876811"/>
              <a:gd name="connsiteY11" fmla="*/ 5245563 h 5245563"/>
              <a:gd name="connsiteX12" fmla="*/ 1765171 w 3876811"/>
              <a:gd name="connsiteY12" fmla="*/ 5096465 h 5245563"/>
              <a:gd name="connsiteX13" fmla="*/ 506317 w 3876811"/>
              <a:gd name="connsiteY13" fmla="*/ 4471114 h 5245563"/>
              <a:gd name="connsiteX14" fmla="*/ 0 w 3876811"/>
              <a:gd name="connsiteY14" fmla="*/ 3390879 h 5245563"/>
              <a:gd name="connsiteX15" fmla="*/ 0 w 3876811"/>
              <a:gd name="connsiteY15" fmla="*/ 3115353 h 5245563"/>
              <a:gd name="connsiteX16" fmla="*/ 0 w 3876811"/>
              <a:gd name="connsiteY16" fmla="*/ 2753995 h 5245563"/>
              <a:gd name="connsiteX17" fmla="*/ 0 w 3876811"/>
              <a:gd name="connsiteY17" fmla="*/ 2491569 h 5245563"/>
              <a:gd name="connsiteX18" fmla="*/ 0 w 3876811"/>
              <a:gd name="connsiteY18" fmla="*/ 2019920 h 5245563"/>
              <a:gd name="connsiteX19" fmla="*/ 0 w 3876811"/>
              <a:gd name="connsiteY19" fmla="*/ 1854684 h 5245563"/>
              <a:gd name="connsiteX20" fmla="*/ 506318 w 3876811"/>
              <a:gd name="connsiteY20" fmla="*/ 774451 h 5245563"/>
              <a:gd name="connsiteX21" fmla="*/ 1765173 w 3876811"/>
              <a:gd name="connsiteY21" fmla="*/ 149097 h 524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76811" h="5245563">
                <a:moveTo>
                  <a:pt x="1941583" y="0"/>
                </a:moveTo>
                <a:lnTo>
                  <a:pt x="2111641" y="149097"/>
                </a:lnTo>
                <a:cubicBezTo>
                  <a:pt x="2533315" y="474958"/>
                  <a:pt x="3008487" y="564716"/>
                  <a:pt x="3370493" y="774451"/>
                </a:cubicBezTo>
                <a:cubicBezTo>
                  <a:pt x="3718590" y="1017851"/>
                  <a:pt x="3876811" y="1296993"/>
                  <a:pt x="3876811" y="1854684"/>
                </a:cubicBezTo>
                <a:lnTo>
                  <a:pt x="3876811" y="2019920"/>
                </a:lnTo>
                <a:lnTo>
                  <a:pt x="3876811" y="2491569"/>
                </a:lnTo>
                <a:lnTo>
                  <a:pt x="3876811" y="2753995"/>
                </a:lnTo>
                <a:lnTo>
                  <a:pt x="3876811" y="3115353"/>
                </a:lnTo>
                <a:lnTo>
                  <a:pt x="3876811" y="3390879"/>
                </a:lnTo>
                <a:cubicBezTo>
                  <a:pt x="3876811" y="3948571"/>
                  <a:pt x="3718588" y="4227713"/>
                  <a:pt x="3370493" y="4471114"/>
                </a:cubicBezTo>
                <a:cubicBezTo>
                  <a:pt x="3008484" y="4680847"/>
                  <a:pt x="2533312" y="4770605"/>
                  <a:pt x="2111639" y="5096465"/>
                </a:cubicBezTo>
                <a:lnTo>
                  <a:pt x="1935228" y="5245563"/>
                </a:lnTo>
                <a:lnTo>
                  <a:pt x="1765171" y="5096465"/>
                </a:lnTo>
                <a:cubicBezTo>
                  <a:pt x="1343496" y="4770605"/>
                  <a:pt x="868325" y="4680847"/>
                  <a:pt x="506317" y="4471114"/>
                </a:cubicBezTo>
                <a:cubicBezTo>
                  <a:pt x="158223" y="4227713"/>
                  <a:pt x="0" y="3948571"/>
                  <a:pt x="0" y="3390879"/>
                </a:cubicBezTo>
                <a:lnTo>
                  <a:pt x="0" y="3115353"/>
                </a:lnTo>
                <a:lnTo>
                  <a:pt x="0" y="2753995"/>
                </a:lnTo>
                <a:lnTo>
                  <a:pt x="0" y="2491569"/>
                </a:lnTo>
                <a:lnTo>
                  <a:pt x="0" y="2019920"/>
                </a:lnTo>
                <a:lnTo>
                  <a:pt x="0" y="1854684"/>
                </a:lnTo>
                <a:cubicBezTo>
                  <a:pt x="0" y="1296993"/>
                  <a:pt x="158224" y="1017851"/>
                  <a:pt x="506318" y="774451"/>
                </a:cubicBezTo>
                <a:cubicBezTo>
                  <a:pt x="868327" y="564716"/>
                  <a:pt x="1343498" y="474958"/>
                  <a:pt x="1765173" y="149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7284B5-4350-449D-BCEB-AA60BC7D7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389" y="1826096"/>
            <a:ext cx="3149221" cy="21426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72E67446-732B-4F72-8560-6FABB6CB25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136827" y="720724"/>
            <a:ext cx="4014345" cy="5414576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noFill/>
          <a:ln w="25400" cap="rnd"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https://get.pxhere.com/photo/landscape-nature-sand-horizon-desert-dune-valley-peaceful-africa-soil-plain-footprints-dunes-background-grassland-badlands-plateau-wallpaper-morocco-marroc-habitat-sahara-wadi-soledad-steppe-landform-erg-screen-saver-natural-environment-geographical-feature-aeolian-landform-sand-tracks-ruts-11241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" y="7622"/>
            <a:ext cx="121912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4921" y="357240"/>
            <a:ext cx="1089965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Monotype Corsiva" panose="03010101010201010101" pitchFamily="66" charset="0"/>
                <a:ea typeface="Times New Roman" panose="02020603050405020304" pitchFamily="18" charset="0"/>
              </a:rPr>
              <a:t>От жары и опасности она зарывается в песок. Да так быстро, словно тонет в нём. А врагов пугает так: хвост пружиной закрутит, пасть раскроет. На самом деле совсем она не опасна.</a:t>
            </a:r>
            <a:br>
              <a:rPr lang="ru-RU" sz="4400" dirty="0"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endParaRPr lang="ru-RU" sz="4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248" y="3334896"/>
            <a:ext cx="5570153" cy="3484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90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MarrakeshVTI">
  <a:themeElements>
    <a:clrScheme name="Marrakesh">
      <a:dk1>
        <a:srgbClr val="000000"/>
      </a:dk1>
      <a:lt1>
        <a:srgbClr val="FFFFFF"/>
      </a:lt1>
      <a:dk2>
        <a:srgbClr val="431C30"/>
      </a:dk2>
      <a:lt2>
        <a:srgbClr val="F3F0EF"/>
      </a:lt2>
      <a:accent1>
        <a:srgbClr val="B35B55"/>
      </a:accent1>
      <a:accent2>
        <a:srgbClr val="CF7E6C"/>
      </a:accent2>
      <a:accent3>
        <a:srgbClr val="CA8F58"/>
      </a:accent3>
      <a:accent4>
        <a:srgbClr val="A97C54"/>
      </a:accent4>
      <a:accent5>
        <a:srgbClr val="917E45"/>
      </a:accent5>
      <a:accent6>
        <a:srgbClr val="647576"/>
      </a:accent6>
      <a:hlink>
        <a:srgbClr val="A25872"/>
      </a:hlink>
      <a:folHlink>
        <a:srgbClr val="667A7E"/>
      </a:folHlink>
    </a:clrScheme>
    <a:fontScheme name="Goudy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rrakeshVTI" id="{DCD97A9B-DAE4-42FA-B2F9-0A5C34F43D6C}" vid="{A7163F41-974B-4A88-831F-D9DFFFE40C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410</Words>
  <Application>Microsoft Office PowerPoint</Application>
  <PresentationFormat>Произвольный</PresentationFormat>
  <Paragraphs>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MarrakeshVTI</vt:lpstr>
      <vt:lpstr>ПУСТЫНЯ</vt:lpstr>
      <vt:lpstr>Что такое пустыня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Интересные факты о пустыне</dc:title>
  <dc:creator>Алёна Нижегородцева</dc:creator>
  <cp:lastModifiedBy>Алена Нижегородцева</cp:lastModifiedBy>
  <cp:revision>14</cp:revision>
  <dcterms:created xsi:type="dcterms:W3CDTF">2022-03-15T04:47:02Z</dcterms:created>
  <dcterms:modified xsi:type="dcterms:W3CDTF">2022-03-18T10:21:25Z</dcterms:modified>
</cp:coreProperties>
</file>